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9" r:id="rId4"/>
    <p:sldId id="287" r:id="rId5"/>
    <p:sldId id="260" r:id="rId6"/>
    <p:sldId id="262" r:id="rId7"/>
    <p:sldId id="261" r:id="rId8"/>
    <p:sldId id="263" r:id="rId9"/>
    <p:sldId id="264" r:id="rId10"/>
    <p:sldId id="281" r:id="rId11"/>
    <p:sldId id="284" r:id="rId12"/>
    <p:sldId id="285" r:id="rId13"/>
    <p:sldId id="288" r:id="rId14"/>
    <p:sldId id="289" r:id="rId15"/>
    <p:sldId id="290" r:id="rId16"/>
    <p:sldId id="291" r:id="rId17"/>
    <p:sldId id="267" r:id="rId18"/>
    <p:sldId id="272" r:id="rId19"/>
    <p:sldId id="273" r:id="rId20"/>
    <p:sldId id="274" r:id="rId21"/>
    <p:sldId id="268" r:id="rId22"/>
    <p:sldId id="270" r:id="rId23"/>
    <p:sldId id="271" r:id="rId24"/>
    <p:sldId id="293" r:id="rId25"/>
    <p:sldId id="276" r:id="rId26"/>
    <p:sldId id="292" r:id="rId27"/>
    <p:sldId id="277" r:id="rId28"/>
    <p:sldId id="278" r:id="rId29"/>
  </p:sldIdLst>
  <p:sldSz cx="9144000" cy="6858000" type="screen4x3"/>
  <p:notesSz cx="6807200" cy="99393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22CFED-5859-4A4D-91C1-B7DA90EA364C}" type="doc">
      <dgm:prSet loTypeId="urn:microsoft.com/office/officeart/2005/8/layout/lProcess2" loCatId="list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zh-TW" altLang="en-US"/>
        </a:p>
      </dgm:t>
    </dgm:pt>
    <dgm:pt modelId="{EF882B4C-180A-4A48-9ED5-35B8F6E99A5B}">
      <dgm:prSet phldrT="[文字]"/>
      <dgm:spPr/>
      <dgm:t>
        <a:bodyPr/>
        <a:lstStyle/>
        <a:p>
          <a:r>
            <a:rPr lang="zh-TW" altLang="en-US" baseline="0" dirty="0" smtClean="0">
              <a:latin typeface="Aial"/>
              <a:ea typeface="標楷體" panose="03000509000000000000" pitchFamily="65" charset="-120"/>
            </a:rPr>
            <a:t>高一</a:t>
          </a:r>
          <a:endParaRPr lang="zh-TW" altLang="en-US" baseline="0" dirty="0">
            <a:latin typeface="Aial"/>
            <a:ea typeface="標楷體" panose="03000509000000000000" pitchFamily="65" charset="-120"/>
          </a:endParaRPr>
        </a:p>
      </dgm:t>
    </dgm:pt>
    <dgm:pt modelId="{32275C76-FB2C-404F-B842-3574F46B03D0}" type="parTrans" cxnId="{9A111116-9D15-4602-BE0F-AB5080B19F23}">
      <dgm:prSet/>
      <dgm:spPr/>
      <dgm:t>
        <a:bodyPr/>
        <a:lstStyle/>
        <a:p>
          <a:endParaRPr lang="zh-TW" altLang="en-US"/>
        </a:p>
      </dgm:t>
    </dgm:pt>
    <dgm:pt modelId="{194D5C4B-B227-482F-8EBA-B27BDE5379EC}" type="sibTrans" cxnId="{9A111116-9D15-4602-BE0F-AB5080B19F23}">
      <dgm:prSet/>
      <dgm:spPr/>
      <dgm:t>
        <a:bodyPr/>
        <a:lstStyle/>
        <a:p>
          <a:endParaRPr lang="zh-TW" altLang="en-US"/>
        </a:p>
      </dgm:t>
    </dgm:pt>
    <dgm:pt modelId="{5EEB81B5-0EDA-4DCA-A6D8-4FD5C5246EC6}">
      <dgm:prSet phldrT="[文字]" custT="1"/>
      <dgm:spPr/>
      <dgm:t>
        <a:bodyPr/>
        <a:lstStyle/>
        <a:p>
          <a:r>
            <a:rPr lang="en-US" altLang="zh-TW" sz="2000" baseline="0" dirty="0" smtClean="0">
              <a:latin typeface="Arial" panose="020B0604020202020204" pitchFamily="34" charset="0"/>
              <a:ea typeface="標楷體" panose="03000509000000000000" pitchFamily="65" charset="-120"/>
            </a:rPr>
            <a:t>TQC-</a:t>
          </a:r>
        </a:p>
        <a:p>
          <a:r>
            <a:rPr lang="en-US" altLang="zh-TW" sz="2000" baseline="0" dirty="0" smtClean="0">
              <a:latin typeface="Arial" panose="020B0604020202020204" pitchFamily="34" charset="0"/>
              <a:ea typeface="標楷體" panose="03000509000000000000" pitchFamily="65" charset="-120"/>
            </a:rPr>
            <a:t>WORD</a:t>
          </a:r>
          <a:endParaRPr lang="zh-TW" altLang="en-US" sz="2000" baseline="0" dirty="0">
            <a:latin typeface="Arial" panose="020B0604020202020204" pitchFamily="34" charset="0"/>
            <a:ea typeface="標楷體" panose="03000509000000000000" pitchFamily="65" charset="-120"/>
          </a:endParaRPr>
        </a:p>
      </dgm:t>
    </dgm:pt>
    <dgm:pt modelId="{44A0184A-7AD9-4E26-B32F-9AB93B4E5225}" type="parTrans" cxnId="{E67AE8D1-9765-45A1-9B52-5ED0A41EE8F7}">
      <dgm:prSet/>
      <dgm:spPr/>
      <dgm:t>
        <a:bodyPr/>
        <a:lstStyle/>
        <a:p>
          <a:endParaRPr lang="zh-TW" altLang="en-US"/>
        </a:p>
      </dgm:t>
    </dgm:pt>
    <dgm:pt modelId="{767568AF-0CDB-433D-9B84-216142414B8E}" type="sibTrans" cxnId="{E67AE8D1-9765-45A1-9B52-5ED0A41EE8F7}">
      <dgm:prSet/>
      <dgm:spPr/>
      <dgm:t>
        <a:bodyPr/>
        <a:lstStyle/>
        <a:p>
          <a:endParaRPr lang="zh-TW" altLang="en-US"/>
        </a:p>
      </dgm:t>
    </dgm:pt>
    <dgm:pt modelId="{E0207F5A-A0D5-4A17-B420-4F19EA34753C}">
      <dgm:prSet phldrT="[文字]" custT="1"/>
      <dgm:spPr/>
      <dgm:t>
        <a:bodyPr/>
        <a:lstStyle/>
        <a:p>
          <a:r>
            <a:rPr lang="zh-TW" altLang="en-US" sz="2000" baseline="0" dirty="0" smtClean="0">
              <a:latin typeface="Arial" panose="020B0604020202020204" pitchFamily="34" charset="0"/>
            </a:rPr>
            <a:t>電丙</a:t>
          </a:r>
          <a:r>
            <a:rPr lang="en-US" altLang="zh-TW" sz="2000" baseline="0" dirty="0" smtClean="0">
              <a:latin typeface="Arial" panose="020B0604020202020204" pitchFamily="34" charset="0"/>
            </a:rPr>
            <a:t/>
          </a:r>
          <a:br>
            <a:rPr lang="en-US" altLang="zh-TW" sz="2000" baseline="0" dirty="0" smtClean="0">
              <a:latin typeface="Arial" panose="020B0604020202020204" pitchFamily="34" charset="0"/>
            </a:rPr>
          </a:br>
          <a:r>
            <a:rPr lang="zh-TW" altLang="en-US" sz="2000" baseline="0" dirty="0" smtClean="0">
              <a:latin typeface="Arial" panose="020B0604020202020204" pitchFamily="34" charset="0"/>
            </a:rPr>
            <a:t>中英打</a:t>
          </a:r>
          <a:endParaRPr lang="zh-TW" altLang="en-US" sz="2000" baseline="0" dirty="0">
            <a:latin typeface="Arial" panose="020B0604020202020204" pitchFamily="34" charset="0"/>
          </a:endParaRPr>
        </a:p>
      </dgm:t>
    </dgm:pt>
    <dgm:pt modelId="{299FD8D0-7B31-4F36-AE16-0CF1F43011E3}" type="parTrans" cxnId="{80B663C1-5A34-4633-A330-F842A3B9568C}">
      <dgm:prSet/>
      <dgm:spPr/>
      <dgm:t>
        <a:bodyPr/>
        <a:lstStyle/>
        <a:p>
          <a:endParaRPr lang="zh-TW" altLang="en-US"/>
        </a:p>
      </dgm:t>
    </dgm:pt>
    <dgm:pt modelId="{E9C23229-1F62-4E5C-9AE5-6A96AEE45722}" type="sibTrans" cxnId="{80B663C1-5A34-4633-A330-F842A3B9568C}">
      <dgm:prSet/>
      <dgm:spPr/>
      <dgm:t>
        <a:bodyPr/>
        <a:lstStyle/>
        <a:p>
          <a:endParaRPr lang="zh-TW" altLang="en-US"/>
        </a:p>
      </dgm:t>
    </dgm:pt>
    <dgm:pt modelId="{D1E17614-9923-4C6F-8C10-C88B5494D141}">
      <dgm:prSet phldrT="[文字]"/>
      <dgm:spPr/>
      <dgm:t>
        <a:bodyPr/>
        <a:lstStyle/>
        <a:p>
          <a:r>
            <a:rPr lang="zh-TW" altLang="en-US" dirty="0" smtClean="0"/>
            <a:t>高二</a:t>
          </a:r>
          <a:endParaRPr lang="zh-TW" altLang="en-US" dirty="0"/>
        </a:p>
      </dgm:t>
    </dgm:pt>
    <dgm:pt modelId="{5FC397A0-7FDF-4432-9D16-CB7008A282A6}" type="parTrans" cxnId="{A03BEEB5-A781-4D7B-9F4E-A53A26613F73}">
      <dgm:prSet/>
      <dgm:spPr/>
      <dgm:t>
        <a:bodyPr/>
        <a:lstStyle/>
        <a:p>
          <a:endParaRPr lang="zh-TW" altLang="en-US"/>
        </a:p>
      </dgm:t>
    </dgm:pt>
    <dgm:pt modelId="{D58C8413-1415-4FD7-8320-3148EEF39381}" type="sibTrans" cxnId="{A03BEEB5-A781-4D7B-9F4E-A53A26613F73}">
      <dgm:prSet/>
      <dgm:spPr/>
      <dgm:t>
        <a:bodyPr/>
        <a:lstStyle/>
        <a:p>
          <a:endParaRPr lang="zh-TW" altLang="en-US"/>
        </a:p>
      </dgm:t>
    </dgm:pt>
    <dgm:pt modelId="{11B24E82-EFD7-448F-996C-63C9FDD121C9}">
      <dgm:prSet phldrT="[文字]" custT="1"/>
      <dgm:spPr/>
      <dgm:t>
        <a:bodyPr/>
        <a:lstStyle/>
        <a:p>
          <a:r>
            <a:rPr lang="en-US" altLang="zh-TW" sz="2000" baseline="0" dirty="0" smtClean="0">
              <a:latin typeface="Arial" panose="020B0604020202020204" pitchFamily="34" charset="0"/>
            </a:rPr>
            <a:t>TQC-</a:t>
          </a:r>
        </a:p>
        <a:p>
          <a:r>
            <a:rPr lang="en-US" altLang="zh-TW" sz="2000" baseline="0" dirty="0" smtClean="0">
              <a:latin typeface="Arial" panose="020B0604020202020204" pitchFamily="34" charset="0"/>
            </a:rPr>
            <a:t>Excel</a:t>
          </a:r>
          <a:endParaRPr lang="zh-TW" altLang="en-US" sz="2000" baseline="0" dirty="0">
            <a:latin typeface="Arial" panose="020B0604020202020204" pitchFamily="34" charset="0"/>
          </a:endParaRPr>
        </a:p>
      </dgm:t>
    </dgm:pt>
    <dgm:pt modelId="{C49DBAC1-BC89-4A3E-B555-49301F5B26FD}" type="parTrans" cxnId="{116267D0-E7EC-4F10-84E2-40A0D4A872AF}">
      <dgm:prSet/>
      <dgm:spPr/>
      <dgm:t>
        <a:bodyPr/>
        <a:lstStyle/>
        <a:p>
          <a:endParaRPr lang="zh-TW" altLang="en-US"/>
        </a:p>
      </dgm:t>
    </dgm:pt>
    <dgm:pt modelId="{1FB2BD64-09DD-433A-950F-6F0496903BD6}" type="sibTrans" cxnId="{116267D0-E7EC-4F10-84E2-40A0D4A872AF}">
      <dgm:prSet/>
      <dgm:spPr/>
      <dgm:t>
        <a:bodyPr/>
        <a:lstStyle/>
        <a:p>
          <a:endParaRPr lang="zh-TW" altLang="en-US"/>
        </a:p>
      </dgm:t>
    </dgm:pt>
    <dgm:pt modelId="{37B8647F-96A8-4F6E-8112-CF583F7C0668}">
      <dgm:prSet phldrT="[文字]" custT="1"/>
      <dgm:spPr/>
      <dgm:t>
        <a:bodyPr/>
        <a:lstStyle/>
        <a:p>
          <a:r>
            <a:rPr lang="en-US" altLang="zh-TW" sz="1700" baseline="0" dirty="0" err="1" smtClean="0">
              <a:latin typeface="Arial" panose="020B0604020202020204" pitchFamily="34" charset="0"/>
            </a:rPr>
            <a:t>TQC-PPT</a:t>
          </a:r>
          <a:endParaRPr lang="en-US" altLang="zh-TW" sz="1700" baseline="0" dirty="0" smtClean="0">
            <a:latin typeface="Arial" panose="020B0604020202020204" pitchFamily="34" charset="0"/>
          </a:endParaRPr>
        </a:p>
      </dgm:t>
    </dgm:pt>
    <dgm:pt modelId="{B5593CC8-768D-432F-9BC5-426384263A0F}" type="parTrans" cxnId="{EE646468-0152-4B00-8A3B-B0DA9B4FD1E9}">
      <dgm:prSet/>
      <dgm:spPr/>
      <dgm:t>
        <a:bodyPr/>
        <a:lstStyle/>
        <a:p>
          <a:endParaRPr lang="zh-TW" altLang="en-US"/>
        </a:p>
      </dgm:t>
    </dgm:pt>
    <dgm:pt modelId="{DE6CE0C7-FFD0-4307-8BCF-EB717F2ABB2A}" type="sibTrans" cxnId="{EE646468-0152-4B00-8A3B-B0DA9B4FD1E9}">
      <dgm:prSet/>
      <dgm:spPr/>
      <dgm:t>
        <a:bodyPr/>
        <a:lstStyle/>
        <a:p>
          <a:endParaRPr lang="zh-TW" altLang="en-US"/>
        </a:p>
      </dgm:t>
    </dgm:pt>
    <dgm:pt modelId="{BD130610-9162-457B-9DBC-917482B8BA78}">
      <dgm:prSet phldrT="[文字]"/>
      <dgm:spPr/>
      <dgm:t>
        <a:bodyPr/>
        <a:lstStyle/>
        <a:p>
          <a:r>
            <a:rPr lang="zh-TW" altLang="en-US" dirty="0" smtClean="0"/>
            <a:t>高三</a:t>
          </a:r>
          <a:endParaRPr lang="zh-TW" altLang="en-US" dirty="0"/>
        </a:p>
      </dgm:t>
    </dgm:pt>
    <dgm:pt modelId="{2B597030-2232-4E8A-801A-C3831C5BEA5A}" type="parTrans" cxnId="{AEDD8F68-7767-490C-ADB4-148784D20C22}">
      <dgm:prSet/>
      <dgm:spPr/>
      <dgm:t>
        <a:bodyPr/>
        <a:lstStyle/>
        <a:p>
          <a:endParaRPr lang="zh-TW" altLang="en-US"/>
        </a:p>
      </dgm:t>
    </dgm:pt>
    <dgm:pt modelId="{6CAB7AAB-1B7D-4ABA-AAE0-56A31AF16981}" type="sibTrans" cxnId="{AEDD8F68-7767-490C-ADB4-148784D20C22}">
      <dgm:prSet/>
      <dgm:spPr/>
      <dgm:t>
        <a:bodyPr/>
        <a:lstStyle/>
        <a:p>
          <a:endParaRPr lang="zh-TW" altLang="en-US"/>
        </a:p>
      </dgm:t>
    </dgm:pt>
    <dgm:pt modelId="{2396D930-F858-4DBA-B740-A31142EB7EF5}">
      <dgm:prSet phldrT="[文字]" custT="1"/>
      <dgm:spPr/>
      <dgm:t>
        <a:bodyPr/>
        <a:lstStyle/>
        <a:p>
          <a:r>
            <a:rPr lang="zh-TW" altLang="en-US" sz="2000" baseline="0" dirty="0" smtClean="0">
              <a:latin typeface="Arial" panose="020B0604020202020204" pitchFamily="34" charset="0"/>
            </a:rPr>
            <a:t>電乙</a:t>
          </a:r>
          <a:endParaRPr lang="zh-TW" altLang="en-US" sz="2000" baseline="0" dirty="0">
            <a:latin typeface="Arial" panose="020B0604020202020204" pitchFamily="34" charset="0"/>
          </a:endParaRPr>
        </a:p>
      </dgm:t>
    </dgm:pt>
    <dgm:pt modelId="{EA39CFF0-6F17-48F8-9163-83021A51CEC5}" type="parTrans" cxnId="{802A64DE-3F46-4B74-B667-5113C6882C58}">
      <dgm:prSet/>
      <dgm:spPr/>
      <dgm:t>
        <a:bodyPr/>
        <a:lstStyle/>
        <a:p>
          <a:endParaRPr lang="zh-TW" altLang="en-US"/>
        </a:p>
      </dgm:t>
    </dgm:pt>
    <dgm:pt modelId="{942A2E4C-82BC-4AB5-880A-82008B49E2A2}" type="sibTrans" cxnId="{802A64DE-3F46-4B74-B667-5113C6882C58}">
      <dgm:prSet/>
      <dgm:spPr/>
      <dgm:t>
        <a:bodyPr/>
        <a:lstStyle/>
        <a:p>
          <a:endParaRPr lang="zh-TW" altLang="en-US"/>
        </a:p>
      </dgm:t>
    </dgm:pt>
    <dgm:pt modelId="{10C84E61-7696-4E62-B019-226C5965C459}">
      <dgm:prSet phldrT="[文字]" custT="1"/>
      <dgm:spPr/>
      <dgm:t>
        <a:bodyPr/>
        <a:lstStyle/>
        <a:p>
          <a:r>
            <a:rPr lang="zh-TW" altLang="en-US" sz="2000" baseline="0" dirty="0" smtClean="0">
              <a:latin typeface="Arial" panose="020B0604020202020204" pitchFamily="34" charset="0"/>
            </a:rPr>
            <a:t>統測</a:t>
          </a:r>
          <a:endParaRPr lang="en-US" altLang="zh-TW" sz="2000" baseline="0" dirty="0" smtClean="0">
            <a:latin typeface="Arial" panose="020B0604020202020204" pitchFamily="34" charset="0"/>
          </a:endParaRPr>
        </a:p>
        <a:p>
          <a:r>
            <a:rPr lang="zh-TW" altLang="en-US" sz="2000" baseline="0" dirty="0" smtClean="0">
              <a:latin typeface="Arial" panose="020B0604020202020204" pitchFamily="34" charset="0"/>
            </a:rPr>
            <a:t>衝刺</a:t>
          </a:r>
          <a:endParaRPr lang="zh-TW" altLang="en-US" sz="2000" baseline="0" dirty="0">
            <a:latin typeface="Arial" panose="020B0604020202020204" pitchFamily="34" charset="0"/>
          </a:endParaRPr>
        </a:p>
      </dgm:t>
    </dgm:pt>
    <dgm:pt modelId="{C389DF68-37A6-44F1-8CD5-34B00FFB8681}" type="parTrans" cxnId="{A9F777B1-B62F-4731-8ADD-51F91CD3DCB6}">
      <dgm:prSet/>
      <dgm:spPr/>
      <dgm:t>
        <a:bodyPr/>
        <a:lstStyle/>
        <a:p>
          <a:endParaRPr lang="zh-TW" altLang="en-US"/>
        </a:p>
      </dgm:t>
    </dgm:pt>
    <dgm:pt modelId="{61A35BAD-9977-4AAD-AFEB-18D34CB3DD4B}" type="sibTrans" cxnId="{A9F777B1-B62F-4731-8ADD-51F91CD3DCB6}">
      <dgm:prSet/>
      <dgm:spPr/>
      <dgm:t>
        <a:bodyPr/>
        <a:lstStyle/>
        <a:p>
          <a:endParaRPr lang="zh-TW" altLang="en-US"/>
        </a:p>
      </dgm:t>
    </dgm:pt>
    <dgm:pt modelId="{D3D23538-85B6-44A5-9B64-25128290DABF}" type="pres">
      <dgm:prSet presAssocID="{8E22CFED-5859-4A4D-91C1-B7DA90EA364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81A82A8-26A5-4FAB-AD67-69E4849E8891}" type="pres">
      <dgm:prSet presAssocID="{EF882B4C-180A-4A48-9ED5-35B8F6E99A5B}" presName="compNode" presStyleCnt="0"/>
      <dgm:spPr/>
    </dgm:pt>
    <dgm:pt modelId="{741A1254-1BE5-48C8-BBC5-9FE644FBEC15}" type="pres">
      <dgm:prSet presAssocID="{EF882B4C-180A-4A48-9ED5-35B8F6E99A5B}" presName="aNode" presStyleLbl="bgShp" presStyleIdx="0" presStyleCnt="3"/>
      <dgm:spPr/>
      <dgm:t>
        <a:bodyPr/>
        <a:lstStyle/>
        <a:p>
          <a:endParaRPr lang="zh-TW" altLang="en-US"/>
        </a:p>
      </dgm:t>
    </dgm:pt>
    <dgm:pt modelId="{80BC6C11-49C0-4015-BAA4-B79C84CF38C6}" type="pres">
      <dgm:prSet presAssocID="{EF882B4C-180A-4A48-9ED5-35B8F6E99A5B}" presName="textNode" presStyleLbl="bgShp" presStyleIdx="0" presStyleCnt="3"/>
      <dgm:spPr/>
      <dgm:t>
        <a:bodyPr/>
        <a:lstStyle/>
        <a:p>
          <a:endParaRPr lang="zh-TW" altLang="en-US"/>
        </a:p>
      </dgm:t>
    </dgm:pt>
    <dgm:pt modelId="{1791AB95-17F6-4D99-A973-C1605BB21C50}" type="pres">
      <dgm:prSet presAssocID="{EF882B4C-180A-4A48-9ED5-35B8F6E99A5B}" presName="compChildNode" presStyleCnt="0"/>
      <dgm:spPr/>
    </dgm:pt>
    <dgm:pt modelId="{7FE95931-77ED-4B38-BF90-9B7E38D4B588}" type="pres">
      <dgm:prSet presAssocID="{EF882B4C-180A-4A48-9ED5-35B8F6E99A5B}" presName="theInnerList" presStyleCnt="0"/>
      <dgm:spPr/>
    </dgm:pt>
    <dgm:pt modelId="{78A79B1A-8449-4E9D-90E7-D281BCB58E97}" type="pres">
      <dgm:prSet presAssocID="{5EEB81B5-0EDA-4DCA-A6D8-4FD5C5246EC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12E4B86-801B-4D56-9608-0E48633BFD62}" type="pres">
      <dgm:prSet presAssocID="{5EEB81B5-0EDA-4DCA-A6D8-4FD5C5246EC6}" presName="aSpace2" presStyleCnt="0"/>
      <dgm:spPr/>
    </dgm:pt>
    <dgm:pt modelId="{AB20AC7A-A9FA-42DC-AF60-6F09B918CE6B}" type="pres">
      <dgm:prSet presAssocID="{E0207F5A-A0D5-4A17-B420-4F19EA34753C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18D5F6-9337-4565-84AC-986811D48089}" type="pres">
      <dgm:prSet presAssocID="{EF882B4C-180A-4A48-9ED5-35B8F6E99A5B}" presName="aSpace" presStyleCnt="0"/>
      <dgm:spPr/>
    </dgm:pt>
    <dgm:pt modelId="{E11A7759-20EA-4B66-BA72-2F39CCF311AB}" type="pres">
      <dgm:prSet presAssocID="{D1E17614-9923-4C6F-8C10-C88B5494D141}" presName="compNode" presStyleCnt="0"/>
      <dgm:spPr/>
    </dgm:pt>
    <dgm:pt modelId="{37F6E319-B36E-44DB-871E-0D7216A47FDF}" type="pres">
      <dgm:prSet presAssocID="{D1E17614-9923-4C6F-8C10-C88B5494D141}" presName="aNode" presStyleLbl="bgShp" presStyleIdx="1" presStyleCnt="3"/>
      <dgm:spPr/>
      <dgm:t>
        <a:bodyPr/>
        <a:lstStyle/>
        <a:p>
          <a:endParaRPr lang="zh-TW" altLang="en-US"/>
        </a:p>
      </dgm:t>
    </dgm:pt>
    <dgm:pt modelId="{0832DFFD-E968-470C-AF54-01B81D103119}" type="pres">
      <dgm:prSet presAssocID="{D1E17614-9923-4C6F-8C10-C88B5494D141}" presName="textNode" presStyleLbl="bgShp" presStyleIdx="1" presStyleCnt="3"/>
      <dgm:spPr/>
      <dgm:t>
        <a:bodyPr/>
        <a:lstStyle/>
        <a:p>
          <a:endParaRPr lang="zh-TW" altLang="en-US"/>
        </a:p>
      </dgm:t>
    </dgm:pt>
    <dgm:pt modelId="{FCCBD7F1-887A-47AE-A3D6-73D182D21FAB}" type="pres">
      <dgm:prSet presAssocID="{D1E17614-9923-4C6F-8C10-C88B5494D141}" presName="compChildNode" presStyleCnt="0"/>
      <dgm:spPr/>
    </dgm:pt>
    <dgm:pt modelId="{0CCEA22B-DF28-446C-8FCA-6D32E2627D80}" type="pres">
      <dgm:prSet presAssocID="{D1E17614-9923-4C6F-8C10-C88B5494D141}" presName="theInnerList" presStyleCnt="0"/>
      <dgm:spPr/>
    </dgm:pt>
    <dgm:pt modelId="{FEE57C51-23F3-4074-BF22-B4D4DBF9CAC7}" type="pres">
      <dgm:prSet presAssocID="{11B24E82-EFD7-448F-996C-63C9FDD121C9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D815A9-C3C9-49EF-A686-0D1318FEE148}" type="pres">
      <dgm:prSet presAssocID="{11B24E82-EFD7-448F-996C-63C9FDD121C9}" presName="aSpace2" presStyleCnt="0"/>
      <dgm:spPr/>
    </dgm:pt>
    <dgm:pt modelId="{D62DBE41-2F0E-48F0-86A5-F91CAAB47242}" type="pres">
      <dgm:prSet presAssocID="{37B8647F-96A8-4F6E-8112-CF583F7C0668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0647DE-64E2-4865-9A9E-6F547A274C60}" type="pres">
      <dgm:prSet presAssocID="{D1E17614-9923-4C6F-8C10-C88B5494D141}" presName="aSpace" presStyleCnt="0"/>
      <dgm:spPr/>
    </dgm:pt>
    <dgm:pt modelId="{1CCD035B-6B34-44D4-ACAD-22D3EA99AD3F}" type="pres">
      <dgm:prSet presAssocID="{BD130610-9162-457B-9DBC-917482B8BA78}" presName="compNode" presStyleCnt="0"/>
      <dgm:spPr/>
    </dgm:pt>
    <dgm:pt modelId="{327CACE2-C5A9-481A-8A16-DE31C32EEEBA}" type="pres">
      <dgm:prSet presAssocID="{BD130610-9162-457B-9DBC-917482B8BA78}" presName="aNode" presStyleLbl="bgShp" presStyleIdx="2" presStyleCnt="3" custLinFactNeighborY="2159"/>
      <dgm:spPr/>
      <dgm:t>
        <a:bodyPr/>
        <a:lstStyle/>
        <a:p>
          <a:endParaRPr lang="zh-TW" altLang="en-US"/>
        </a:p>
      </dgm:t>
    </dgm:pt>
    <dgm:pt modelId="{E05B21BD-5600-4A66-AB4A-F21F2C567656}" type="pres">
      <dgm:prSet presAssocID="{BD130610-9162-457B-9DBC-917482B8BA78}" presName="textNode" presStyleLbl="bgShp" presStyleIdx="2" presStyleCnt="3"/>
      <dgm:spPr/>
      <dgm:t>
        <a:bodyPr/>
        <a:lstStyle/>
        <a:p>
          <a:endParaRPr lang="zh-TW" altLang="en-US"/>
        </a:p>
      </dgm:t>
    </dgm:pt>
    <dgm:pt modelId="{6C08C842-31F7-436B-9AED-62E802BC6B10}" type="pres">
      <dgm:prSet presAssocID="{BD130610-9162-457B-9DBC-917482B8BA78}" presName="compChildNode" presStyleCnt="0"/>
      <dgm:spPr/>
    </dgm:pt>
    <dgm:pt modelId="{499B8CFB-C00E-4890-98D8-F2AD4F73A308}" type="pres">
      <dgm:prSet presAssocID="{BD130610-9162-457B-9DBC-917482B8BA78}" presName="theInnerList" presStyleCnt="0"/>
      <dgm:spPr/>
    </dgm:pt>
    <dgm:pt modelId="{FA3196C7-6E3C-4A95-A816-037FFC091423}" type="pres">
      <dgm:prSet presAssocID="{2396D930-F858-4DBA-B740-A31142EB7EF5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43E025-B882-4AB3-925C-E7B9227A352D}" type="pres">
      <dgm:prSet presAssocID="{2396D930-F858-4DBA-B740-A31142EB7EF5}" presName="aSpace2" presStyleCnt="0"/>
      <dgm:spPr/>
    </dgm:pt>
    <dgm:pt modelId="{8FE40A3E-AD6A-4163-91D3-DBAFB746CE22}" type="pres">
      <dgm:prSet presAssocID="{10C84E61-7696-4E62-B019-226C5965C459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02A64DE-3F46-4B74-B667-5113C6882C58}" srcId="{BD130610-9162-457B-9DBC-917482B8BA78}" destId="{2396D930-F858-4DBA-B740-A31142EB7EF5}" srcOrd="0" destOrd="0" parTransId="{EA39CFF0-6F17-48F8-9163-83021A51CEC5}" sibTransId="{942A2E4C-82BC-4AB5-880A-82008B49E2A2}"/>
    <dgm:cxn modelId="{A9F777B1-B62F-4731-8ADD-51F91CD3DCB6}" srcId="{BD130610-9162-457B-9DBC-917482B8BA78}" destId="{10C84E61-7696-4E62-B019-226C5965C459}" srcOrd="1" destOrd="0" parTransId="{C389DF68-37A6-44F1-8CD5-34B00FFB8681}" sibTransId="{61A35BAD-9977-4AAD-AFEB-18D34CB3DD4B}"/>
    <dgm:cxn modelId="{9A111116-9D15-4602-BE0F-AB5080B19F23}" srcId="{8E22CFED-5859-4A4D-91C1-B7DA90EA364C}" destId="{EF882B4C-180A-4A48-9ED5-35B8F6E99A5B}" srcOrd="0" destOrd="0" parTransId="{32275C76-FB2C-404F-B842-3574F46B03D0}" sibTransId="{194D5C4B-B227-482F-8EBA-B27BDE5379EC}"/>
    <dgm:cxn modelId="{B178F0E2-CB0E-46E7-818B-C4C5B2CAB361}" type="presOf" srcId="{2396D930-F858-4DBA-B740-A31142EB7EF5}" destId="{FA3196C7-6E3C-4A95-A816-037FFC091423}" srcOrd="0" destOrd="0" presId="urn:microsoft.com/office/officeart/2005/8/layout/lProcess2"/>
    <dgm:cxn modelId="{116267D0-E7EC-4F10-84E2-40A0D4A872AF}" srcId="{D1E17614-9923-4C6F-8C10-C88B5494D141}" destId="{11B24E82-EFD7-448F-996C-63C9FDD121C9}" srcOrd="0" destOrd="0" parTransId="{C49DBAC1-BC89-4A3E-B555-49301F5B26FD}" sibTransId="{1FB2BD64-09DD-433A-950F-6F0496903BD6}"/>
    <dgm:cxn modelId="{BAEC410B-DA68-4153-9040-386FBC80FBB7}" type="presOf" srcId="{11B24E82-EFD7-448F-996C-63C9FDD121C9}" destId="{FEE57C51-23F3-4074-BF22-B4D4DBF9CAC7}" srcOrd="0" destOrd="0" presId="urn:microsoft.com/office/officeart/2005/8/layout/lProcess2"/>
    <dgm:cxn modelId="{9728E9EA-54D3-4EF4-BDD2-FDE0168B06CA}" type="presOf" srcId="{37B8647F-96A8-4F6E-8112-CF583F7C0668}" destId="{D62DBE41-2F0E-48F0-86A5-F91CAAB47242}" srcOrd="0" destOrd="0" presId="urn:microsoft.com/office/officeart/2005/8/layout/lProcess2"/>
    <dgm:cxn modelId="{5444AC3A-B768-41E4-A9F6-87CCDC81E834}" type="presOf" srcId="{EF882B4C-180A-4A48-9ED5-35B8F6E99A5B}" destId="{741A1254-1BE5-48C8-BBC5-9FE644FBEC15}" srcOrd="0" destOrd="0" presId="urn:microsoft.com/office/officeart/2005/8/layout/lProcess2"/>
    <dgm:cxn modelId="{E67AE8D1-9765-45A1-9B52-5ED0A41EE8F7}" srcId="{EF882B4C-180A-4A48-9ED5-35B8F6E99A5B}" destId="{5EEB81B5-0EDA-4DCA-A6D8-4FD5C5246EC6}" srcOrd="0" destOrd="0" parTransId="{44A0184A-7AD9-4E26-B32F-9AB93B4E5225}" sibTransId="{767568AF-0CDB-433D-9B84-216142414B8E}"/>
    <dgm:cxn modelId="{A153B775-1E66-4805-B343-713C5BDA1A09}" type="presOf" srcId="{BD130610-9162-457B-9DBC-917482B8BA78}" destId="{327CACE2-C5A9-481A-8A16-DE31C32EEEBA}" srcOrd="0" destOrd="0" presId="urn:microsoft.com/office/officeart/2005/8/layout/lProcess2"/>
    <dgm:cxn modelId="{4AD3FBE0-2A9B-43CB-9A57-F8F085CFE19B}" type="presOf" srcId="{BD130610-9162-457B-9DBC-917482B8BA78}" destId="{E05B21BD-5600-4A66-AB4A-F21F2C567656}" srcOrd="1" destOrd="0" presId="urn:microsoft.com/office/officeart/2005/8/layout/lProcess2"/>
    <dgm:cxn modelId="{AEDD8F68-7767-490C-ADB4-148784D20C22}" srcId="{8E22CFED-5859-4A4D-91C1-B7DA90EA364C}" destId="{BD130610-9162-457B-9DBC-917482B8BA78}" srcOrd="2" destOrd="0" parTransId="{2B597030-2232-4E8A-801A-C3831C5BEA5A}" sibTransId="{6CAB7AAB-1B7D-4ABA-AAE0-56A31AF16981}"/>
    <dgm:cxn modelId="{A0D0C699-F386-4F49-A713-0F7862929AD6}" type="presOf" srcId="{D1E17614-9923-4C6F-8C10-C88B5494D141}" destId="{0832DFFD-E968-470C-AF54-01B81D103119}" srcOrd="1" destOrd="0" presId="urn:microsoft.com/office/officeart/2005/8/layout/lProcess2"/>
    <dgm:cxn modelId="{56B57CB6-06CD-4488-ABE1-D2D6C95DC0D1}" type="presOf" srcId="{8E22CFED-5859-4A4D-91C1-B7DA90EA364C}" destId="{D3D23538-85B6-44A5-9B64-25128290DABF}" srcOrd="0" destOrd="0" presId="urn:microsoft.com/office/officeart/2005/8/layout/lProcess2"/>
    <dgm:cxn modelId="{69F2A2FD-60D5-408D-80E5-AE8DA41DAC10}" type="presOf" srcId="{5EEB81B5-0EDA-4DCA-A6D8-4FD5C5246EC6}" destId="{78A79B1A-8449-4E9D-90E7-D281BCB58E97}" srcOrd="0" destOrd="0" presId="urn:microsoft.com/office/officeart/2005/8/layout/lProcess2"/>
    <dgm:cxn modelId="{EE646468-0152-4B00-8A3B-B0DA9B4FD1E9}" srcId="{D1E17614-9923-4C6F-8C10-C88B5494D141}" destId="{37B8647F-96A8-4F6E-8112-CF583F7C0668}" srcOrd="1" destOrd="0" parTransId="{B5593CC8-768D-432F-9BC5-426384263A0F}" sibTransId="{DE6CE0C7-FFD0-4307-8BCF-EB717F2ABB2A}"/>
    <dgm:cxn modelId="{2AEE3C03-B106-4235-B12C-F657761F85AF}" type="presOf" srcId="{D1E17614-9923-4C6F-8C10-C88B5494D141}" destId="{37F6E319-B36E-44DB-871E-0D7216A47FDF}" srcOrd="0" destOrd="0" presId="urn:microsoft.com/office/officeart/2005/8/layout/lProcess2"/>
    <dgm:cxn modelId="{76C03ADF-8760-4EB8-8771-4FD61BC6C807}" type="presOf" srcId="{EF882B4C-180A-4A48-9ED5-35B8F6E99A5B}" destId="{80BC6C11-49C0-4015-BAA4-B79C84CF38C6}" srcOrd="1" destOrd="0" presId="urn:microsoft.com/office/officeart/2005/8/layout/lProcess2"/>
    <dgm:cxn modelId="{20519166-3D1A-49BF-AAC4-6698D0E0FCA9}" type="presOf" srcId="{10C84E61-7696-4E62-B019-226C5965C459}" destId="{8FE40A3E-AD6A-4163-91D3-DBAFB746CE22}" srcOrd="0" destOrd="0" presId="urn:microsoft.com/office/officeart/2005/8/layout/lProcess2"/>
    <dgm:cxn modelId="{FA889647-EEC8-4B72-B52D-E459449DDECC}" type="presOf" srcId="{E0207F5A-A0D5-4A17-B420-4F19EA34753C}" destId="{AB20AC7A-A9FA-42DC-AF60-6F09B918CE6B}" srcOrd="0" destOrd="0" presId="urn:microsoft.com/office/officeart/2005/8/layout/lProcess2"/>
    <dgm:cxn modelId="{A03BEEB5-A781-4D7B-9F4E-A53A26613F73}" srcId="{8E22CFED-5859-4A4D-91C1-B7DA90EA364C}" destId="{D1E17614-9923-4C6F-8C10-C88B5494D141}" srcOrd="1" destOrd="0" parTransId="{5FC397A0-7FDF-4432-9D16-CB7008A282A6}" sibTransId="{D58C8413-1415-4FD7-8320-3148EEF39381}"/>
    <dgm:cxn modelId="{80B663C1-5A34-4633-A330-F842A3B9568C}" srcId="{EF882B4C-180A-4A48-9ED5-35B8F6E99A5B}" destId="{E0207F5A-A0D5-4A17-B420-4F19EA34753C}" srcOrd="1" destOrd="0" parTransId="{299FD8D0-7B31-4F36-AE16-0CF1F43011E3}" sibTransId="{E9C23229-1F62-4E5C-9AE5-6A96AEE45722}"/>
    <dgm:cxn modelId="{D902723A-4EC1-4570-9DC3-359A22E26BB4}" type="presParOf" srcId="{D3D23538-85B6-44A5-9B64-25128290DABF}" destId="{081A82A8-26A5-4FAB-AD67-69E4849E8891}" srcOrd="0" destOrd="0" presId="urn:microsoft.com/office/officeart/2005/8/layout/lProcess2"/>
    <dgm:cxn modelId="{F693B7C4-72C4-4A1E-B11E-FE0EE7BF2C17}" type="presParOf" srcId="{081A82A8-26A5-4FAB-AD67-69E4849E8891}" destId="{741A1254-1BE5-48C8-BBC5-9FE644FBEC15}" srcOrd="0" destOrd="0" presId="urn:microsoft.com/office/officeart/2005/8/layout/lProcess2"/>
    <dgm:cxn modelId="{89A43957-1A7D-45A3-8780-B97415D586FD}" type="presParOf" srcId="{081A82A8-26A5-4FAB-AD67-69E4849E8891}" destId="{80BC6C11-49C0-4015-BAA4-B79C84CF38C6}" srcOrd="1" destOrd="0" presId="urn:microsoft.com/office/officeart/2005/8/layout/lProcess2"/>
    <dgm:cxn modelId="{5221163D-3C9C-4DF2-9AF7-F90E45908163}" type="presParOf" srcId="{081A82A8-26A5-4FAB-AD67-69E4849E8891}" destId="{1791AB95-17F6-4D99-A973-C1605BB21C50}" srcOrd="2" destOrd="0" presId="urn:microsoft.com/office/officeart/2005/8/layout/lProcess2"/>
    <dgm:cxn modelId="{094E6879-8DB3-4F29-B4AD-4ACC73647F16}" type="presParOf" srcId="{1791AB95-17F6-4D99-A973-C1605BB21C50}" destId="{7FE95931-77ED-4B38-BF90-9B7E38D4B588}" srcOrd="0" destOrd="0" presId="urn:microsoft.com/office/officeart/2005/8/layout/lProcess2"/>
    <dgm:cxn modelId="{65DFC6D1-9E14-48D0-A289-999617B71EAB}" type="presParOf" srcId="{7FE95931-77ED-4B38-BF90-9B7E38D4B588}" destId="{78A79B1A-8449-4E9D-90E7-D281BCB58E97}" srcOrd="0" destOrd="0" presId="urn:microsoft.com/office/officeart/2005/8/layout/lProcess2"/>
    <dgm:cxn modelId="{BADDDD26-3836-4A25-8141-F95D5A555130}" type="presParOf" srcId="{7FE95931-77ED-4B38-BF90-9B7E38D4B588}" destId="{B12E4B86-801B-4D56-9608-0E48633BFD62}" srcOrd="1" destOrd="0" presId="urn:microsoft.com/office/officeart/2005/8/layout/lProcess2"/>
    <dgm:cxn modelId="{9098A928-7EDD-4305-8B68-98DB9BAB485E}" type="presParOf" srcId="{7FE95931-77ED-4B38-BF90-9B7E38D4B588}" destId="{AB20AC7A-A9FA-42DC-AF60-6F09B918CE6B}" srcOrd="2" destOrd="0" presId="urn:microsoft.com/office/officeart/2005/8/layout/lProcess2"/>
    <dgm:cxn modelId="{BC5BB612-A81F-4067-9ED2-3E47F3F90BA2}" type="presParOf" srcId="{D3D23538-85B6-44A5-9B64-25128290DABF}" destId="{3F18D5F6-9337-4565-84AC-986811D48089}" srcOrd="1" destOrd="0" presId="urn:microsoft.com/office/officeart/2005/8/layout/lProcess2"/>
    <dgm:cxn modelId="{D68CCDDF-24D0-4ECC-983C-4E709F56C76B}" type="presParOf" srcId="{D3D23538-85B6-44A5-9B64-25128290DABF}" destId="{E11A7759-20EA-4B66-BA72-2F39CCF311AB}" srcOrd="2" destOrd="0" presId="urn:microsoft.com/office/officeart/2005/8/layout/lProcess2"/>
    <dgm:cxn modelId="{9679E2C9-8CA8-4FF4-9F8C-5E74534356B7}" type="presParOf" srcId="{E11A7759-20EA-4B66-BA72-2F39CCF311AB}" destId="{37F6E319-B36E-44DB-871E-0D7216A47FDF}" srcOrd="0" destOrd="0" presId="urn:microsoft.com/office/officeart/2005/8/layout/lProcess2"/>
    <dgm:cxn modelId="{E2809A22-872E-493A-B574-3F7EF907DDF2}" type="presParOf" srcId="{E11A7759-20EA-4B66-BA72-2F39CCF311AB}" destId="{0832DFFD-E968-470C-AF54-01B81D103119}" srcOrd="1" destOrd="0" presId="urn:microsoft.com/office/officeart/2005/8/layout/lProcess2"/>
    <dgm:cxn modelId="{0A2AAD6A-7FC3-45A3-9FAF-0FCC36A8A2D1}" type="presParOf" srcId="{E11A7759-20EA-4B66-BA72-2F39CCF311AB}" destId="{FCCBD7F1-887A-47AE-A3D6-73D182D21FAB}" srcOrd="2" destOrd="0" presId="urn:microsoft.com/office/officeart/2005/8/layout/lProcess2"/>
    <dgm:cxn modelId="{C4F1A8E5-F9F0-4467-B20E-4542CDCA3C97}" type="presParOf" srcId="{FCCBD7F1-887A-47AE-A3D6-73D182D21FAB}" destId="{0CCEA22B-DF28-446C-8FCA-6D32E2627D80}" srcOrd="0" destOrd="0" presId="urn:microsoft.com/office/officeart/2005/8/layout/lProcess2"/>
    <dgm:cxn modelId="{EBF4BC54-520A-433F-9184-671DDB5D704D}" type="presParOf" srcId="{0CCEA22B-DF28-446C-8FCA-6D32E2627D80}" destId="{FEE57C51-23F3-4074-BF22-B4D4DBF9CAC7}" srcOrd="0" destOrd="0" presId="urn:microsoft.com/office/officeart/2005/8/layout/lProcess2"/>
    <dgm:cxn modelId="{FA9EF9F6-CA76-46F9-812F-343A4E77E6A6}" type="presParOf" srcId="{0CCEA22B-DF28-446C-8FCA-6D32E2627D80}" destId="{64D815A9-C3C9-49EF-A686-0D1318FEE148}" srcOrd="1" destOrd="0" presId="urn:microsoft.com/office/officeart/2005/8/layout/lProcess2"/>
    <dgm:cxn modelId="{1688FACB-54F7-4BA5-A1BE-A5EBEF1339F0}" type="presParOf" srcId="{0CCEA22B-DF28-446C-8FCA-6D32E2627D80}" destId="{D62DBE41-2F0E-48F0-86A5-F91CAAB47242}" srcOrd="2" destOrd="0" presId="urn:microsoft.com/office/officeart/2005/8/layout/lProcess2"/>
    <dgm:cxn modelId="{8D5C4133-DC61-48A0-BD07-4111D1CC247C}" type="presParOf" srcId="{D3D23538-85B6-44A5-9B64-25128290DABF}" destId="{AF0647DE-64E2-4865-9A9E-6F547A274C60}" srcOrd="3" destOrd="0" presId="urn:microsoft.com/office/officeart/2005/8/layout/lProcess2"/>
    <dgm:cxn modelId="{13274F1C-6AA4-430C-A852-69F251E42529}" type="presParOf" srcId="{D3D23538-85B6-44A5-9B64-25128290DABF}" destId="{1CCD035B-6B34-44D4-ACAD-22D3EA99AD3F}" srcOrd="4" destOrd="0" presId="urn:microsoft.com/office/officeart/2005/8/layout/lProcess2"/>
    <dgm:cxn modelId="{DE433D73-4A61-4830-B377-EC7C3450800A}" type="presParOf" srcId="{1CCD035B-6B34-44D4-ACAD-22D3EA99AD3F}" destId="{327CACE2-C5A9-481A-8A16-DE31C32EEEBA}" srcOrd="0" destOrd="0" presId="urn:microsoft.com/office/officeart/2005/8/layout/lProcess2"/>
    <dgm:cxn modelId="{FF79522B-8A49-4415-BB14-9895E2F483AE}" type="presParOf" srcId="{1CCD035B-6B34-44D4-ACAD-22D3EA99AD3F}" destId="{E05B21BD-5600-4A66-AB4A-F21F2C567656}" srcOrd="1" destOrd="0" presId="urn:microsoft.com/office/officeart/2005/8/layout/lProcess2"/>
    <dgm:cxn modelId="{4B2F71AE-A7FC-4C9A-8F2D-40C740DBAF3D}" type="presParOf" srcId="{1CCD035B-6B34-44D4-ACAD-22D3EA99AD3F}" destId="{6C08C842-31F7-436B-9AED-62E802BC6B10}" srcOrd="2" destOrd="0" presId="urn:microsoft.com/office/officeart/2005/8/layout/lProcess2"/>
    <dgm:cxn modelId="{D2A1ED3B-6ACF-407B-874E-F08AF8C770DE}" type="presParOf" srcId="{6C08C842-31F7-436B-9AED-62E802BC6B10}" destId="{499B8CFB-C00E-4890-98D8-F2AD4F73A308}" srcOrd="0" destOrd="0" presId="urn:microsoft.com/office/officeart/2005/8/layout/lProcess2"/>
    <dgm:cxn modelId="{87B2998B-CC19-4A58-A281-F8B98FFB5EC2}" type="presParOf" srcId="{499B8CFB-C00E-4890-98D8-F2AD4F73A308}" destId="{FA3196C7-6E3C-4A95-A816-037FFC091423}" srcOrd="0" destOrd="0" presId="urn:microsoft.com/office/officeart/2005/8/layout/lProcess2"/>
    <dgm:cxn modelId="{2B0EDC08-F480-48FA-AC4A-A26EE5427C92}" type="presParOf" srcId="{499B8CFB-C00E-4890-98D8-F2AD4F73A308}" destId="{EC43E025-B882-4AB3-925C-E7B9227A352D}" srcOrd="1" destOrd="0" presId="urn:microsoft.com/office/officeart/2005/8/layout/lProcess2"/>
    <dgm:cxn modelId="{34E9672E-D537-4D03-B741-0BC83D0B981B}" type="presParOf" srcId="{499B8CFB-C00E-4890-98D8-F2AD4F73A308}" destId="{8FE40A3E-AD6A-4163-91D3-DBAFB746CE2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A1254-1BE5-48C8-BBC5-9FE644FBEC15}">
      <dsp:nvSpPr>
        <dsp:cNvPr id="0" name=""/>
        <dsp:cNvSpPr/>
      </dsp:nvSpPr>
      <dsp:spPr>
        <a:xfrm>
          <a:off x="583" y="0"/>
          <a:ext cx="1516607" cy="33354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baseline="0" dirty="0" smtClean="0">
              <a:latin typeface="Aial"/>
              <a:ea typeface="標楷體" panose="03000509000000000000" pitchFamily="65" charset="-120"/>
            </a:rPr>
            <a:t>高一</a:t>
          </a:r>
          <a:endParaRPr lang="zh-TW" altLang="en-US" sz="4200" kern="1200" baseline="0" dirty="0">
            <a:latin typeface="Aial"/>
            <a:ea typeface="標楷體" panose="03000509000000000000" pitchFamily="65" charset="-120"/>
          </a:endParaRPr>
        </a:p>
      </dsp:txBody>
      <dsp:txXfrm>
        <a:off x="583" y="0"/>
        <a:ext cx="1516607" cy="1000631"/>
      </dsp:txXfrm>
    </dsp:sp>
    <dsp:sp modelId="{78A79B1A-8449-4E9D-90E7-D281BCB58E97}">
      <dsp:nvSpPr>
        <dsp:cNvPr id="0" name=""/>
        <dsp:cNvSpPr/>
      </dsp:nvSpPr>
      <dsp:spPr>
        <a:xfrm>
          <a:off x="152244" y="1001608"/>
          <a:ext cx="1213285" cy="100568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>
              <a:latin typeface="Arial" panose="020B0604020202020204" pitchFamily="34" charset="0"/>
              <a:ea typeface="標楷體" panose="03000509000000000000" pitchFamily="65" charset="-120"/>
            </a:rPr>
            <a:t>TQC-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>
              <a:latin typeface="Arial" panose="020B0604020202020204" pitchFamily="34" charset="0"/>
              <a:ea typeface="標楷體" panose="03000509000000000000" pitchFamily="65" charset="-120"/>
            </a:rPr>
            <a:t>WORD</a:t>
          </a:r>
          <a:endParaRPr lang="zh-TW" altLang="en-US" sz="2000" kern="1200" baseline="0" dirty="0">
            <a:latin typeface="Arial" panose="020B0604020202020204" pitchFamily="34" charset="0"/>
            <a:ea typeface="標楷體" panose="03000509000000000000" pitchFamily="65" charset="-120"/>
          </a:endParaRPr>
        </a:p>
      </dsp:txBody>
      <dsp:txXfrm>
        <a:off x="181699" y="1031063"/>
        <a:ext cx="1154375" cy="946770"/>
      </dsp:txXfrm>
    </dsp:sp>
    <dsp:sp modelId="{AB20AC7A-A9FA-42DC-AF60-6F09B918CE6B}">
      <dsp:nvSpPr>
        <dsp:cNvPr id="0" name=""/>
        <dsp:cNvSpPr/>
      </dsp:nvSpPr>
      <dsp:spPr>
        <a:xfrm>
          <a:off x="152244" y="2162009"/>
          <a:ext cx="1213285" cy="100568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baseline="0" dirty="0" smtClean="0">
              <a:latin typeface="Arial" panose="020B0604020202020204" pitchFamily="34" charset="0"/>
            </a:rPr>
            <a:t>電丙</a:t>
          </a:r>
          <a:r>
            <a:rPr lang="en-US" altLang="zh-TW" sz="2000" kern="1200" baseline="0" dirty="0" smtClean="0">
              <a:latin typeface="Arial" panose="020B0604020202020204" pitchFamily="34" charset="0"/>
            </a:rPr>
            <a:t/>
          </a:r>
          <a:br>
            <a:rPr lang="en-US" altLang="zh-TW" sz="2000" kern="1200" baseline="0" dirty="0" smtClean="0">
              <a:latin typeface="Arial" panose="020B0604020202020204" pitchFamily="34" charset="0"/>
            </a:rPr>
          </a:br>
          <a:r>
            <a:rPr lang="zh-TW" altLang="en-US" sz="2000" kern="1200" baseline="0" dirty="0" smtClean="0">
              <a:latin typeface="Arial" panose="020B0604020202020204" pitchFamily="34" charset="0"/>
            </a:rPr>
            <a:t>中英打</a:t>
          </a:r>
          <a:endParaRPr lang="zh-TW" altLang="en-US" sz="2000" kern="1200" baseline="0" dirty="0">
            <a:latin typeface="Arial" panose="020B0604020202020204" pitchFamily="34" charset="0"/>
          </a:endParaRPr>
        </a:p>
      </dsp:txBody>
      <dsp:txXfrm>
        <a:off x="181699" y="2191464"/>
        <a:ext cx="1154375" cy="946770"/>
      </dsp:txXfrm>
    </dsp:sp>
    <dsp:sp modelId="{37F6E319-B36E-44DB-871E-0D7216A47FDF}">
      <dsp:nvSpPr>
        <dsp:cNvPr id="0" name=""/>
        <dsp:cNvSpPr/>
      </dsp:nvSpPr>
      <dsp:spPr>
        <a:xfrm>
          <a:off x="1630935" y="0"/>
          <a:ext cx="1516607" cy="33354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高二</a:t>
          </a:r>
          <a:endParaRPr lang="zh-TW" altLang="en-US" sz="4200" kern="1200" dirty="0"/>
        </a:p>
      </dsp:txBody>
      <dsp:txXfrm>
        <a:off x="1630935" y="0"/>
        <a:ext cx="1516607" cy="1000631"/>
      </dsp:txXfrm>
    </dsp:sp>
    <dsp:sp modelId="{FEE57C51-23F3-4074-BF22-B4D4DBF9CAC7}">
      <dsp:nvSpPr>
        <dsp:cNvPr id="0" name=""/>
        <dsp:cNvSpPr/>
      </dsp:nvSpPr>
      <dsp:spPr>
        <a:xfrm>
          <a:off x="1782596" y="1001608"/>
          <a:ext cx="1213285" cy="100568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>
              <a:latin typeface="Arial" panose="020B0604020202020204" pitchFamily="34" charset="0"/>
            </a:rPr>
            <a:t>TQC-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>
              <a:latin typeface="Arial" panose="020B0604020202020204" pitchFamily="34" charset="0"/>
            </a:rPr>
            <a:t>Excel</a:t>
          </a:r>
          <a:endParaRPr lang="zh-TW" altLang="en-US" sz="2000" kern="1200" baseline="0" dirty="0">
            <a:latin typeface="Arial" panose="020B0604020202020204" pitchFamily="34" charset="0"/>
          </a:endParaRPr>
        </a:p>
      </dsp:txBody>
      <dsp:txXfrm>
        <a:off x="1812051" y="1031063"/>
        <a:ext cx="1154375" cy="946770"/>
      </dsp:txXfrm>
    </dsp:sp>
    <dsp:sp modelId="{D62DBE41-2F0E-48F0-86A5-F91CAAB47242}">
      <dsp:nvSpPr>
        <dsp:cNvPr id="0" name=""/>
        <dsp:cNvSpPr/>
      </dsp:nvSpPr>
      <dsp:spPr>
        <a:xfrm>
          <a:off x="1782596" y="2162009"/>
          <a:ext cx="1213285" cy="100568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700" kern="1200" baseline="0" dirty="0" err="1" smtClean="0">
              <a:latin typeface="Arial" panose="020B0604020202020204" pitchFamily="34" charset="0"/>
            </a:rPr>
            <a:t>TQC-PPT</a:t>
          </a:r>
          <a:endParaRPr lang="en-US" altLang="zh-TW" sz="1700" kern="1200" baseline="0" dirty="0" smtClean="0">
            <a:latin typeface="Arial" panose="020B0604020202020204" pitchFamily="34" charset="0"/>
          </a:endParaRPr>
        </a:p>
      </dsp:txBody>
      <dsp:txXfrm>
        <a:off x="1812051" y="2191464"/>
        <a:ext cx="1154375" cy="946770"/>
      </dsp:txXfrm>
    </dsp:sp>
    <dsp:sp modelId="{327CACE2-C5A9-481A-8A16-DE31C32EEEBA}">
      <dsp:nvSpPr>
        <dsp:cNvPr id="0" name=""/>
        <dsp:cNvSpPr/>
      </dsp:nvSpPr>
      <dsp:spPr>
        <a:xfrm>
          <a:off x="3261288" y="0"/>
          <a:ext cx="1516607" cy="33354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/>
            <a:t>高三</a:t>
          </a:r>
          <a:endParaRPr lang="zh-TW" altLang="en-US" sz="4200" kern="1200" dirty="0"/>
        </a:p>
      </dsp:txBody>
      <dsp:txXfrm>
        <a:off x="3261288" y="0"/>
        <a:ext cx="1516607" cy="1000631"/>
      </dsp:txXfrm>
    </dsp:sp>
    <dsp:sp modelId="{FA3196C7-6E3C-4A95-A816-037FFC091423}">
      <dsp:nvSpPr>
        <dsp:cNvPr id="0" name=""/>
        <dsp:cNvSpPr/>
      </dsp:nvSpPr>
      <dsp:spPr>
        <a:xfrm>
          <a:off x="3412949" y="1001608"/>
          <a:ext cx="1213285" cy="100568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baseline="0" dirty="0" smtClean="0">
              <a:latin typeface="Arial" panose="020B0604020202020204" pitchFamily="34" charset="0"/>
            </a:rPr>
            <a:t>電乙</a:t>
          </a:r>
          <a:endParaRPr lang="zh-TW" altLang="en-US" sz="2000" kern="1200" baseline="0" dirty="0">
            <a:latin typeface="Arial" panose="020B0604020202020204" pitchFamily="34" charset="0"/>
          </a:endParaRPr>
        </a:p>
      </dsp:txBody>
      <dsp:txXfrm>
        <a:off x="3442404" y="1031063"/>
        <a:ext cx="1154375" cy="946770"/>
      </dsp:txXfrm>
    </dsp:sp>
    <dsp:sp modelId="{8FE40A3E-AD6A-4163-91D3-DBAFB746CE22}">
      <dsp:nvSpPr>
        <dsp:cNvPr id="0" name=""/>
        <dsp:cNvSpPr/>
      </dsp:nvSpPr>
      <dsp:spPr>
        <a:xfrm>
          <a:off x="3412949" y="2162009"/>
          <a:ext cx="1213285" cy="100568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baseline="0" dirty="0" smtClean="0">
              <a:latin typeface="Arial" panose="020B0604020202020204" pitchFamily="34" charset="0"/>
            </a:rPr>
            <a:t>統測</a:t>
          </a:r>
          <a:endParaRPr lang="en-US" altLang="zh-TW" sz="2000" kern="1200" baseline="0" dirty="0" smtClean="0">
            <a:latin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baseline="0" dirty="0" smtClean="0">
              <a:latin typeface="Arial" panose="020B0604020202020204" pitchFamily="34" charset="0"/>
            </a:rPr>
            <a:t>衝刺</a:t>
          </a:r>
          <a:endParaRPr lang="zh-TW" altLang="en-US" sz="2000" kern="1200" baseline="0" dirty="0">
            <a:latin typeface="Arial" panose="020B0604020202020204" pitchFamily="34" charset="0"/>
          </a:endParaRPr>
        </a:p>
      </dsp:txBody>
      <dsp:txXfrm>
        <a:off x="3442404" y="2191464"/>
        <a:ext cx="1154375" cy="946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101450F-A4BA-4DF1-9DF5-DF894EDE959C}" type="datetimeFigureOut">
              <a:rPr lang="zh-TW" altLang="en-US"/>
              <a:pPr>
                <a:defRPr/>
              </a:pPr>
              <a:t>2021/9/17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AC3041F-EA95-4A33-8D6E-3FD37C1E97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D2CA65-F186-49DB-896C-D1141B87AD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12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E9706E6-4B8E-414F-A46B-1C8236D95432}" type="slidenum">
              <a:rPr lang="en-US" altLang="zh-TW"/>
              <a:pPr>
                <a:spcBef>
                  <a:spcPct val="0"/>
                </a:spcBef>
              </a:pPr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3F75F4C-5F28-4B38-99CE-363060B70E97}" type="slidenum">
              <a:rPr lang="en-US" altLang="zh-TW"/>
              <a:pPr>
                <a:spcBef>
                  <a:spcPct val="0"/>
                </a:spcBef>
              </a:pPr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6325F05-FDF6-42D9-9BD6-34121FAA9DFD}" type="slidenum">
              <a:rPr lang="en-US" altLang="zh-TW"/>
              <a:pPr>
                <a:spcBef>
                  <a:spcPct val="0"/>
                </a:spcBef>
              </a:pPr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9867A35-3D64-41F4-B566-817A7F726A6F}" type="slidenum">
              <a:rPr lang="en-US" altLang="zh-TW"/>
              <a:pPr>
                <a:spcBef>
                  <a:spcPct val="0"/>
                </a:spcBef>
              </a:pPr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642C23E-C078-4819-8AAD-93CBD18C9CA9}" type="slidenum">
              <a:rPr lang="en-US" altLang="zh-TW"/>
              <a:pPr>
                <a:spcBef>
                  <a:spcPct val="0"/>
                </a:spcBef>
              </a:pPr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AF5F77D-E967-4910-B1A6-515CC905AC78}" type="slidenum">
              <a:rPr lang="en-US" altLang="zh-TW"/>
              <a:pPr>
                <a:spcBef>
                  <a:spcPct val="0"/>
                </a:spcBef>
              </a:pPr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99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76F8630-5CB9-4AAD-8615-D8FD329DF9B8}" type="slidenum">
              <a:rPr lang="en-US" altLang="zh-TW"/>
              <a:pPr>
                <a:spcBef>
                  <a:spcPct val="0"/>
                </a:spcBef>
              </a:pPr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D98BF5F-F8A3-4C75-B1EC-BEC3F64E47AB}" type="slidenum">
              <a:rPr lang="en-US" altLang="zh-TW"/>
              <a:pPr>
                <a:spcBef>
                  <a:spcPct val="0"/>
                </a:spcBef>
              </a:pPr>
              <a:t>16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403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BDB9069-CD83-4922-8EB6-D917282062E6}" type="slidenum">
              <a:rPr lang="en-US" altLang="zh-TW"/>
              <a:pPr>
                <a:spcBef>
                  <a:spcPct val="0"/>
                </a:spcBef>
              </a:pPr>
              <a:t>17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D5A8D14-E806-47F5-ACC8-533EC273F660}" type="slidenum">
              <a:rPr lang="en-US" altLang="zh-TW"/>
              <a:pPr>
                <a:spcBef>
                  <a:spcPct val="0"/>
                </a:spcBef>
              </a:pPr>
              <a:t>18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D695A52-7A26-46C8-A6BF-4BA986CC3246}" type="slidenum">
              <a:rPr lang="en-US" altLang="zh-TW"/>
              <a:pPr>
                <a:spcBef>
                  <a:spcPct val="0"/>
                </a:spcBef>
              </a:pPr>
              <a:t>19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071CE6E-06E4-4A80-9641-D78918D137E9}" type="slidenum">
              <a:rPr lang="en-US" altLang="zh-TW"/>
              <a:pPr>
                <a:spcBef>
                  <a:spcPct val="0"/>
                </a:spcBef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E514069-A75A-4565-B39A-72ECC5598867}" type="slidenum">
              <a:rPr lang="en-US" altLang="zh-TW"/>
              <a:pPr>
                <a:spcBef>
                  <a:spcPct val="0"/>
                </a:spcBef>
              </a:pPr>
              <a:t>20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608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656B9F7-565A-4E1B-A0B7-8F844E362AF5}" type="slidenum">
              <a:rPr lang="en-US" altLang="zh-TW"/>
              <a:pPr>
                <a:spcBef>
                  <a:spcPct val="0"/>
                </a:spcBef>
              </a:pPr>
              <a:t>21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303669E-570B-45D3-8B22-A239195B6D43}" type="slidenum">
              <a:rPr lang="en-US" altLang="zh-TW"/>
              <a:pPr>
                <a:spcBef>
                  <a:spcPct val="0"/>
                </a:spcBef>
              </a:pPr>
              <a:t>22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5018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F67BFB9-2571-4F39-9804-650921D18A57}" type="slidenum">
              <a:rPr lang="en-US" altLang="zh-TW"/>
              <a:pPr>
                <a:spcBef>
                  <a:spcPct val="0"/>
                </a:spcBef>
              </a:pPr>
              <a:t>23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583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3180F20-760C-491A-8D83-8C4061DEDB16}" type="slidenum">
              <a:rPr lang="en-US" altLang="zh-TW"/>
              <a:pPr>
                <a:spcBef>
                  <a:spcPct val="0"/>
                </a:spcBef>
              </a:pPr>
              <a:t>25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849AE1B-9939-497A-814B-9C47703C2EFE}" type="slidenum">
              <a:rPr lang="en-US" altLang="zh-TW"/>
              <a:pPr>
                <a:spcBef>
                  <a:spcPct val="0"/>
                </a:spcBef>
              </a:pPr>
              <a:t>27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624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3D07CDF-FD4A-4CA8-9D8C-9EF783B5A343}" type="slidenum">
              <a:rPr lang="en-US" altLang="zh-TW"/>
              <a:pPr>
                <a:spcBef>
                  <a:spcPct val="0"/>
                </a:spcBef>
              </a:pPr>
              <a:t>28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49EC2CB-A45E-4F62-8D34-498C5DDDDB27}" type="slidenum">
              <a:rPr lang="en-US" altLang="zh-TW"/>
              <a:pPr>
                <a:spcBef>
                  <a:spcPct val="0"/>
                </a:spcBef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2B14339-52E7-495E-8EDC-E0E6E37B768B}" type="slidenum">
              <a:rPr lang="zh-TW" altLang="en-US"/>
              <a:pPr>
                <a:spcBef>
                  <a:spcPct val="0"/>
                </a:spcBef>
              </a:pPr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D22A936-56B4-44BC-B647-FC23923BCA7C}" type="slidenum">
              <a:rPr lang="en-US" altLang="zh-TW"/>
              <a:pPr>
                <a:spcBef>
                  <a:spcPct val="0"/>
                </a:spcBef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C2430A9-9649-4742-8D39-68155C295408}" type="slidenum">
              <a:rPr lang="en-US" altLang="zh-TW"/>
              <a:pPr>
                <a:spcBef>
                  <a:spcPct val="0"/>
                </a:spcBef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4F4C0F1-24A6-4AD5-B164-A6FC272FDD67}" type="slidenum">
              <a:rPr lang="en-US" altLang="zh-TW"/>
              <a:pPr>
                <a:spcBef>
                  <a:spcPct val="0"/>
                </a:spcBef>
              </a:pPr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053BF4B-EEFF-4DA2-9012-658CC27A86C1}" type="slidenum">
              <a:rPr lang="en-US" altLang="zh-TW"/>
              <a:pPr>
                <a:spcBef>
                  <a:spcPct val="0"/>
                </a:spcBef>
              </a:pPr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79D9069-92E5-4504-9972-984ABE87DE21}" type="slidenum">
              <a:rPr lang="en-US" altLang="zh-TW"/>
              <a:pPr>
                <a:spcBef>
                  <a:spcPct val="0"/>
                </a:spcBef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67FF2E-70E7-490E-BE7E-5919807086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304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6195-A6F2-431A-B355-B7E8888ACC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782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199B38-5366-4A84-9E59-C55DFEF9F8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821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FB35D-2FAB-4DAC-8596-670403FAD1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178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6 w 2706"/>
              <a:gd name="T1" fmla="*/ 0 h 640"/>
              <a:gd name="T2" fmla="*/ 2147483646 w 2706"/>
              <a:gd name="T3" fmla="*/ 0 h 640"/>
              <a:gd name="T4" fmla="*/ 2147483646 w 2706"/>
              <a:gd name="T5" fmla="*/ 2147483646 h 640"/>
              <a:gd name="T6" fmla="*/ 2147483646 w 2706"/>
              <a:gd name="T7" fmla="*/ 2147483646 h 640"/>
              <a:gd name="T8" fmla="*/ 2147483646 w 2706"/>
              <a:gd name="T9" fmla="*/ 2147483646 h 640"/>
              <a:gd name="T10" fmla="*/ 2147483646 w 2706"/>
              <a:gd name="T11" fmla="*/ 2147483646 h 640"/>
              <a:gd name="T12" fmla="*/ 2147483646 w 2706"/>
              <a:gd name="T13" fmla="*/ 2147483646 h 640"/>
              <a:gd name="T14" fmla="*/ 2147483646 w 2706"/>
              <a:gd name="T15" fmla="*/ 2147483646 h 640"/>
              <a:gd name="T16" fmla="*/ 2147483646 w 2706"/>
              <a:gd name="T17" fmla="*/ 2147483646 h 640"/>
              <a:gd name="T18" fmla="*/ 2147483646 w 2706"/>
              <a:gd name="T19" fmla="*/ 2147483646 h 640"/>
              <a:gd name="T20" fmla="*/ 2147483646 w 2706"/>
              <a:gd name="T21" fmla="*/ 2147483646 h 640"/>
              <a:gd name="T22" fmla="*/ 2147483646 w 2706"/>
              <a:gd name="T23" fmla="*/ 2147483646 h 640"/>
              <a:gd name="T24" fmla="*/ 2147483646 w 2706"/>
              <a:gd name="T25" fmla="*/ 2147483646 h 640"/>
              <a:gd name="T26" fmla="*/ 2147483646 w 2706"/>
              <a:gd name="T27" fmla="*/ 2147483646 h 640"/>
              <a:gd name="T28" fmla="*/ 2147483646 w 2706"/>
              <a:gd name="T29" fmla="*/ 2147483646 h 640"/>
              <a:gd name="T30" fmla="*/ 2147483646 w 2706"/>
              <a:gd name="T31" fmla="*/ 2147483646 h 640"/>
              <a:gd name="T32" fmla="*/ 2147483646 w 2706"/>
              <a:gd name="T33" fmla="*/ 2147483646 h 640"/>
              <a:gd name="T34" fmla="*/ 2147483646 w 2706"/>
              <a:gd name="T35" fmla="*/ 2147483646 h 640"/>
              <a:gd name="T36" fmla="*/ 0 w 2706"/>
              <a:gd name="T37" fmla="*/ 2147483646 h 640"/>
              <a:gd name="T38" fmla="*/ 0 w 2706"/>
              <a:gd name="T39" fmla="*/ 2147483646 h 640"/>
              <a:gd name="T40" fmla="*/ 2147483646 w 2706"/>
              <a:gd name="T41" fmla="*/ 2147483646 h 640"/>
              <a:gd name="T42" fmla="*/ 2147483646 w 2706"/>
              <a:gd name="T43" fmla="*/ 2147483646 h 640"/>
              <a:gd name="T44" fmla="*/ 2147483646 w 2706"/>
              <a:gd name="T45" fmla="*/ 2147483646 h 640"/>
              <a:gd name="T46" fmla="*/ 2147483646 w 2706"/>
              <a:gd name="T47" fmla="*/ 2147483646 h 640"/>
              <a:gd name="T48" fmla="*/ 2147483646 w 2706"/>
              <a:gd name="T49" fmla="*/ 2147483646 h 640"/>
              <a:gd name="T50" fmla="*/ 2147483646 w 2706"/>
              <a:gd name="T51" fmla="*/ 2147483646 h 640"/>
              <a:gd name="T52" fmla="*/ 2147483646 w 2706"/>
              <a:gd name="T53" fmla="*/ 2147483646 h 640"/>
              <a:gd name="T54" fmla="*/ 2147483646 w 2706"/>
              <a:gd name="T55" fmla="*/ 2147483646 h 640"/>
              <a:gd name="T56" fmla="*/ 2147483646 w 2706"/>
              <a:gd name="T57" fmla="*/ 2147483646 h 640"/>
              <a:gd name="T58" fmla="*/ 2147483646 w 2706"/>
              <a:gd name="T59" fmla="*/ 2147483646 h 640"/>
              <a:gd name="T60" fmla="*/ 2147483646 w 2706"/>
              <a:gd name="T61" fmla="*/ 2147483646 h 640"/>
              <a:gd name="T62" fmla="*/ 2147483646 w 2706"/>
              <a:gd name="T63" fmla="*/ 2147483646 h 640"/>
              <a:gd name="T64" fmla="*/ 2147483646 w 2706"/>
              <a:gd name="T65" fmla="*/ 2147483646 h 640"/>
              <a:gd name="T66" fmla="*/ 2147483646 w 2706"/>
              <a:gd name="T67" fmla="*/ 2147483646 h 640"/>
              <a:gd name="T68" fmla="*/ 2147483646 w 2706"/>
              <a:gd name="T69" fmla="*/ 2147483646 h 640"/>
              <a:gd name="T70" fmla="*/ 2147483646 w 2706"/>
              <a:gd name="T71" fmla="*/ 2147483646 h 640"/>
              <a:gd name="T72" fmla="*/ 2147483646 w 2706"/>
              <a:gd name="T73" fmla="*/ 2147483646 h 640"/>
              <a:gd name="T74" fmla="*/ 2147483646 w 2706"/>
              <a:gd name="T75" fmla="*/ 2147483646 h 640"/>
              <a:gd name="T76" fmla="*/ 2147483646 w 2706"/>
              <a:gd name="T77" fmla="*/ 2147483646 h 640"/>
              <a:gd name="T78" fmla="*/ 2147483646 w 2706"/>
              <a:gd name="T79" fmla="*/ 2147483646 h 640"/>
              <a:gd name="T80" fmla="*/ 2147483646 w 2706"/>
              <a:gd name="T81" fmla="*/ 2147483646 h 640"/>
              <a:gd name="T82" fmla="*/ 2147483646 w 2706"/>
              <a:gd name="T83" fmla="*/ 2147483646 h 640"/>
              <a:gd name="T84" fmla="*/ 2147483646 w 2706"/>
              <a:gd name="T85" fmla="*/ 2147483646 h 640"/>
              <a:gd name="T86" fmla="*/ 2147483646 w 2706"/>
              <a:gd name="T87" fmla="*/ 2147483646 h 640"/>
              <a:gd name="T88" fmla="*/ 2147483646 w 2706"/>
              <a:gd name="T89" fmla="*/ 2147483646 h 640"/>
              <a:gd name="T90" fmla="*/ 2147483646 w 2706"/>
              <a:gd name="T91" fmla="*/ 2147483646 h 640"/>
              <a:gd name="T92" fmla="*/ 2147483646 w 2706"/>
              <a:gd name="T93" fmla="*/ 2147483646 h 640"/>
              <a:gd name="T94" fmla="*/ 2147483646 w 2706"/>
              <a:gd name="T95" fmla="*/ 2147483646 h 640"/>
              <a:gd name="T96" fmla="*/ 2147483646 w 2706"/>
              <a:gd name="T97" fmla="*/ 2147483646 h 640"/>
              <a:gd name="T98" fmla="*/ 2147483646 w 2706"/>
              <a:gd name="T99" fmla="*/ 2147483646 h 640"/>
              <a:gd name="T100" fmla="*/ 2147483646 w 2706"/>
              <a:gd name="T101" fmla="*/ 2147483646 h 640"/>
              <a:gd name="T102" fmla="*/ 2147483646 w 2706"/>
              <a:gd name="T103" fmla="*/ 2147483646 h 640"/>
              <a:gd name="T104" fmla="*/ 2147483646 w 2706"/>
              <a:gd name="T105" fmla="*/ 2147483646 h 640"/>
              <a:gd name="T106" fmla="*/ 2147483646 w 2706"/>
              <a:gd name="T107" fmla="*/ 0 h 640"/>
              <a:gd name="T108" fmla="*/ 2147483646 w 2706"/>
              <a:gd name="T109" fmla="*/ 0 h 640"/>
              <a:gd name="T110" fmla="*/ 2147483646 w 2706"/>
              <a:gd name="T111" fmla="*/ 0 h 640"/>
              <a:gd name="T112" fmla="*/ 2147483646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6 w 5216"/>
              <a:gd name="T1" fmla="*/ 2147483646 h 762"/>
              <a:gd name="T2" fmla="*/ 2147483646 w 5216"/>
              <a:gd name="T3" fmla="*/ 2147483646 h 762"/>
              <a:gd name="T4" fmla="*/ 2147483646 w 5216"/>
              <a:gd name="T5" fmla="*/ 2147483646 h 762"/>
              <a:gd name="T6" fmla="*/ 2147483646 w 5216"/>
              <a:gd name="T7" fmla="*/ 2147483646 h 762"/>
              <a:gd name="T8" fmla="*/ 2147483646 w 5216"/>
              <a:gd name="T9" fmla="*/ 2147483646 h 762"/>
              <a:gd name="T10" fmla="*/ 2147483646 w 5216"/>
              <a:gd name="T11" fmla="*/ 2147483646 h 762"/>
              <a:gd name="T12" fmla="*/ 2147483646 w 5216"/>
              <a:gd name="T13" fmla="*/ 2147483646 h 762"/>
              <a:gd name="T14" fmla="*/ 2147483646 w 5216"/>
              <a:gd name="T15" fmla="*/ 2147483646 h 762"/>
              <a:gd name="T16" fmla="*/ 2147483646 w 5216"/>
              <a:gd name="T17" fmla="*/ 2147483646 h 762"/>
              <a:gd name="T18" fmla="*/ 2147483646 w 5216"/>
              <a:gd name="T19" fmla="*/ 2147483646 h 762"/>
              <a:gd name="T20" fmla="*/ 2147483646 w 5216"/>
              <a:gd name="T21" fmla="*/ 2147483646 h 762"/>
              <a:gd name="T22" fmla="*/ 2147483646 w 5216"/>
              <a:gd name="T23" fmla="*/ 2147483646 h 762"/>
              <a:gd name="T24" fmla="*/ 2147483646 w 5216"/>
              <a:gd name="T25" fmla="*/ 2147483646 h 762"/>
              <a:gd name="T26" fmla="*/ 2147483646 w 5216"/>
              <a:gd name="T27" fmla="*/ 0 h 762"/>
              <a:gd name="T28" fmla="*/ 2147483646 w 5216"/>
              <a:gd name="T29" fmla="*/ 2147483646 h 762"/>
              <a:gd name="T30" fmla="*/ 2147483646 w 5216"/>
              <a:gd name="T31" fmla="*/ 2147483646 h 762"/>
              <a:gd name="T32" fmla="*/ 0 w 5216"/>
              <a:gd name="T33" fmla="*/ 2147483646 h 762"/>
              <a:gd name="T34" fmla="*/ 2147483646 w 5216"/>
              <a:gd name="T35" fmla="*/ 2147483646 h 762"/>
              <a:gd name="T36" fmla="*/ 2147483646 w 5216"/>
              <a:gd name="T37" fmla="*/ 2147483646 h 762"/>
              <a:gd name="T38" fmla="*/ 2147483646 w 5216"/>
              <a:gd name="T39" fmla="*/ 2147483646 h 762"/>
              <a:gd name="T40" fmla="*/ 2147483646 w 5216"/>
              <a:gd name="T41" fmla="*/ 2147483646 h 762"/>
              <a:gd name="T42" fmla="*/ 2147483646 w 5216"/>
              <a:gd name="T43" fmla="*/ 2147483646 h 762"/>
              <a:gd name="T44" fmla="*/ 2147483646 w 5216"/>
              <a:gd name="T45" fmla="*/ 2147483646 h 762"/>
              <a:gd name="T46" fmla="*/ 2147483646 w 5216"/>
              <a:gd name="T47" fmla="*/ 2147483646 h 762"/>
              <a:gd name="T48" fmla="*/ 2147483646 w 5216"/>
              <a:gd name="T49" fmla="*/ 2147483646 h 762"/>
              <a:gd name="T50" fmla="*/ 2147483646 w 5216"/>
              <a:gd name="T51" fmla="*/ 2147483646 h 762"/>
              <a:gd name="T52" fmla="*/ 2147483646 w 5216"/>
              <a:gd name="T53" fmla="*/ 2147483646 h 762"/>
              <a:gd name="T54" fmla="*/ 2147483646 w 5216"/>
              <a:gd name="T55" fmla="*/ 2147483646 h 762"/>
              <a:gd name="T56" fmla="*/ 2147483646 w 5216"/>
              <a:gd name="T57" fmla="*/ 2147483646 h 762"/>
              <a:gd name="T58" fmla="*/ 2147483646 w 5216"/>
              <a:gd name="T59" fmla="*/ 2147483646 h 762"/>
              <a:gd name="T60" fmla="*/ 2147483646 w 5216"/>
              <a:gd name="T61" fmla="*/ 2147483646 h 762"/>
              <a:gd name="T62" fmla="*/ 2147483646 w 5216"/>
              <a:gd name="T63" fmla="*/ 2147483646 h 762"/>
              <a:gd name="T64" fmla="*/ 2147483646 w 5216"/>
              <a:gd name="T65" fmla="*/ 2147483646 h 762"/>
              <a:gd name="T66" fmla="*/ 2147483646 w 5216"/>
              <a:gd name="T67" fmla="*/ 2147483646 h 762"/>
              <a:gd name="T68" fmla="*/ 2147483646 w 5216"/>
              <a:gd name="T69" fmla="*/ 2147483646 h 762"/>
              <a:gd name="T70" fmla="*/ 2147483646 w 5216"/>
              <a:gd name="T71" fmla="*/ 2147483646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6 h 694"/>
              <a:gd name="T2" fmla="*/ 0 w 5144"/>
              <a:gd name="T3" fmla="*/ 2147483646 h 694"/>
              <a:gd name="T4" fmla="*/ 2147483646 w 5144"/>
              <a:gd name="T5" fmla="*/ 2147483646 h 694"/>
              <a:gd name="T6" fmla="*/ 2147483646 w 5144"/>
              <a:gd name="T7" fmla="*/ 2147483646 h 694"/>
              <a:gd name="T8" fmla="*/ 2147483646 w 5144"/>
              <a:gd name="T9" fmla="*/ 2147483646 h 694"/>
              <a:gd name="T10" fmla="*/ 2147483646 w 5144"/>
              <a:gd name="T11" fmla="*/ 2147483646 h 694"/>
              <a:gd name="T12" fmla="*/ 2147483646 w 5144"/>
              <a:gd name="T13" fmla="*/ 2147483646 h 694"/>
              <a:gd name="T14" fmla="*/ 2147483646 w 5144"/>
              <a:gd name="T15" fmla="*/ 2147483646 h 694"/>
              <a:gd name="T16" fmla="*/ 2147483646 w 5144"/>
              <a:gd name="T17" fmla="*/ 2147483646 h 694"/>
              <a:gd name="T18" fmla="*/ 2147483646 w 5144"/>
              <a:gd name="T19" fmla="*/ 2147483646 h 694"/>
              <a:gd name="T20" fmla="*/ 2147483646 w 5144"/>
              <a:gd name="T21" fmla="*/ 2147483646 h 694"/>
              <a:gd name="T22" fmla="*/ 2147483646 w 5144"/>
              <a:gd name="T23" fmla="*/ 2147483646 h 694"/>
              <a:gd name="T24" fmla="*/ 2147483646 w 5144"/>
              <a:gd name="T25" fmla="*/ 0 h 694"/>
              <a:gd name="T26" fmla="*/ 2147483646 w 5144"/>
              <a:gd name="T27" fmla="*/ 2147483646 h 694"/>
              <a:gd name="T28" fmla="*/ 2147483646 w 5144"/>
              <a:gd name="T29" fmla="*/ 2147483646 h 694"/>
              <a:gd name="T30" fmla="*/ 2147483646 w 5144"/>
              <a:gd name="T31" fmla="*/ 2147483646 h 694"/>
              <a:gd name="T32" fmla="*/ 2147483646 w 5144"/>
              <a:gd name="T33" fmla="*/ 2147483646 h 694"/>
              <a:gd name="T34" fmla="*/ 2147483646 w 5144"/>
              <a:gd name="T35" fmla="*/ 2147483646 h 694"/>
              <a:gd name="T36" fmla="*/ 2147483646 w 5144"/>
              <a:gd name="T37" fmla="*/ 2147483646 h 694"/>
              <a:gd name="T38" fmla="*/ 2147483646 w 5144"/>
              <a:gd name="T39" fmla="*/ 2147483646 h 694"/>
              <a:gd name="T40" fmla="*/ 2147483646 w 5144"/>
              <a:gd name="T41" fmla="*/ 2147483646 h 694"/>
              <a:gd name="T42" fmla="*/ 2147483646 w 5144"/>
              <a:gd name="T43" fmla="*/ 2147483646 h 694"/>
              <a:gd name="T44" fmla="*/ 2147483646 w 5144"/>
              <a:gd name="T45" fmla="*/ 2147483646 h 694"/>
              <a:gd name="T46" fmla="*/ 2147483646 w 5144"/>
              <a:gd name="T47" fmla="*/ 2147483646 h 694"/>
              <a:gd name="T48" fmla="*/ 2147483646 w 5144"/>
              <a:gd name="T49" fmla="*/ 2147483646 h 694"/>
              <a:gd name="T50" fmla="*/ 2147483646 w 5144"/>
              <a:gd name="T51" fmla="*/ 2147483646 h 694"/>
              <a:gd name="T52" fmla="*/ 2147483646 w 5144"/>
              <a:gd name="T53" fmla="*/ 2147483646 h 694"/>
              <a:gd name="T54" fmla="*/ 2147483646 w 5144"/>
              <a:gd name="T55" fmla="*/ 2147483646 h 694"/>
              <a:gd name="T56" fmla="*/ 2147483646 w 5144"/>
              <a:gd name="T57" fmla="*/ 2147483646 h 694"/>
              <a:gd name="T58" fmla="*/ 2147483646 w 5144"/>
              <a:gd name="T59" fmla="*/ 2147483646 h 694"/>
              <a:gd name="T60" fmla="*/ 2147483646 w 5144"/>
              <a:gd name="T61" fmla="*/ 2147483646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6 h 584"/>
              <a:gd name="T2" fmla="*/ 0 w 3112"/>
              <a:gd name="T3" fmla="*/ 2147483646 h 584"/>
              <a:gd name="T4" fmla="*/ 2147483646 w 3112"/>
              <a:gd name="T5" fmla="*/ 2147483646 h 584"/>
              <a:gd name="T6" fmla="*/ 2147483646 w 3112"/>
              <a:gd name="T7" fmla="*/ 2147483646 h 584"/>
              <a:gd name="T8" fmla="*/ 2147483646 w 3112"/>
              <a:gd name="T9" fmla="*/ 2147483646 h 584"/>
              <a:gd name="T10" fmla="*/ 2147483646 w 3112"/>
              <a:gd name="T11" fmla="*/ 2147483646 h 584"/>
              <a:gd name="T12" fmla="*/ 2147483646 w 3112"/>
              <a:gd name="T13" fmla="*/ 2147483646 h 584"/>
              <a:gd name="T14" fmla="*/ 2147483646 w 3112"/>
              <a:gd name="T15" fmla="*/ 2147483646 h 584"/>
              <a:gd name="T16" fmla="*/ 2147483646 w 3112"/>
              <a:gd name="T17" fmla="*/ 2147483646 h 584"/>
              <a:gd name="T18" fmla="*/ 2147483646 w 3112"/>
              <a:gd name="T19" fmla="*/ 2147483646 h 584"/>
              <a:gd name="T20" fmla="*/ 2147483646 w 3112"/>
              <a:gd name="T21" fmla="*/ 2147483646 h 584"/>
              <a:gd name="T22" fmla="*/ 2147483646 w 3112"/>
              <a:gd name="T23" fmla="*/ 2147483646 h 584"/>
              <a:gd name="T24" fmla="*/ 2147483646 w 3112"/>
              <a:gd name="T25" fmla="*/ 2147483646 h 584"/>
              <a:gd name="T26" fmla="*/ 2147483646 w 3112"/>
              <a:gd name="T27" fmla="*/ 2147483646 h 584"/>
              <a:gd name="T28" fmla="*/ 2147483646 w 3112"/>
              <a:gd name="T29" fmla="*/ 2147483646 h 584"/>
              <a:gd name="T30" fmla="*/ 2147483646 w 3112"/>
              <a:gd name="T31" fmla="*/ 2147483646 h 584"/>
              <a:gd name="T32" fmla="*/ 2147483646 w 3112"/>
              <a:gd name="T33" fmla="*/ 2147483646 h 584"/>
              <a:gd name="T34" fmla="*/ 2147483646 w 3112"/>
              <a:gd name="T35" fmla="*/ 2147483646 h 584"/>
              <a:gd name="T36" fmla="*/ 2147483646 w 3112"/>
              <a:gd name="T37" fmla="*/ 2147483646 h 584"/>
              <a:gd name="T38" fmla="*/ 2147483646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6 w 8196"/>
              <a:gd name="T1" fmla="*/ 2147483646 h 1192"/>
              <a:gd name="T2" fmla="*/ 2147483646 w 8196"/>
              <a:gd name="T3" fmla="*/ 2147483646 h 1192"/>
              <a:gd name="T4" fmla="*/ 2147483646 w 8196"/>
              <a:gd name="T5" fmla="*/ 2147483646 h 1192"/>
              <a:gd name="T6" fmla="*/ 2147483646 w 8196"/>
              <a:gd name="T7" fmla="*/ 2147483646 h 1192"/>
              <a:gd name="T8" fmla="*/ 2147483646 w 8196"/>
              <a:gd name="T9" fmla="*/ 2147483646 h 1192"/>
              <a:gd name="T10" fmla="*/ 2147483646 w 8196"/>
              <a:gd name="T11" fmla="*/ 2147483646 h 1192"/>
              <a:gd name="T12" fmla="*/ 2147483646 w 8196"/>
              <a:gd name="T13" fmla="*/ 2147483646 h 1192"/>
              <a:gd name="T14" fmla="*/ 2147483646 w 8196"/>
              <a:gd name="T15" fmla="*/ 2147483646 h 1192"/>
              <a:gd name="T16" fmla="*/ 2147483646 w 8196"/>
              <a:gd name="T17" fmla="*/ 2147483646 h 1192"/>
              <a:gd name="T18" fmla="*/ 2147483646 w 8196"/>
              <a:gd name="T19" fmla="*/ 2147483646 h 1192"/>
              <a:gd name="T20" fmla="*/ 2147483646 w 8196"/>
              <a:gd name="T21" fmla="*/ 2147483646 h 1192"/>
              <a:gd name="T22" fmla="*/ 2147483646 w 8196"/>
              <a:gd name="T23" fmla="*/ 2147483646 h 1192"/>
              <a:gd name="T24" fmla="*/ 2147483646 w 8196"/>
              <a:gd name="T25" fmla="*/ 2147483646 h 1192"/>
              <a:gd name="T26" fmla="*/ 2147483646 w 8196"/>
              <a:gd name="T27" fmla="*/ 2147483646 h 1192"/>
              <a:gd name="T28" fmla="*/ 2147483646 w 8196"/>
              <a:gd name="T29" fmla="*/ 2147483646 h 1192"/>
              <a:gd name="T30" fmla="*/ 2147483646 w 8196"/>
              <a:gd name="T31" fmla="*/ 2147483646 h 1192"/>
              <a:gd name="T32" fmla="*/ 2147483646 w 8196"/>
              <a:gd name="T33" fmla="*/ 2147483646 h 1192"/>
              <a:gd name="T34" fmla="*/ 2147483646 w 8196"/>
              <a:gd name="T35" fmla="*/ 2147483646 h 1192"/>
              <a:gd name="T36" fmla="*/ 2147483646 w 8196"/>
              <a:gd name="T37" fmla="*/ 2147483646 h 1192"/>
              <a:gd name="T38" fmla="*/ 2147483646 w 8196"/>
              <a:gd name="T39" fmla="*/ 2147483646 h 1192"/>
              <a:gd name="T40" fmla="*/ 2147483646 w 8196"/>
              <a:gd name="T41" fmla="*/ 2147483646 h 1192"/>
              <a:gd name="T42" fmla="*/ 2147483646 w 8196"/>
              <a:gd name="T43" fmla="*/ 2147483646 h 1192"/>
              <a:gd name="T44" fmla="*/ 2147483646 w 8196"/>
              <a:gd name="T45" fmla="*/ 0 h 1192"/>
              <a:gd name="T46" fmla="*/ 2147483646 w 8196"/>
              <a:gd name="T47" fmla="*/ 2147483646 h 1192"/>
              <a:gd name="T48" fmla="*/ 2147483646 w 8196"/>
              <a:gd name="T49" fmla="*/ 2147483646 h 1192"/>
              <a:gd name="T50" fmla="*/ 2147483646 w 8196"/>
              <a:gd name="T51" fmla="*/ 2147483646 h 1192"/>
              <a:gd name="T52" fmla="*/ 2147483646 w 8196"/>
              <a:gd name="T53" fmla="*/ 2147483646 h 1192"/>
              <a:gd name="T54" fmla="*/ 2147483646 w 8196"/>
              <a:gd name="T55" fmla="*/ 2147483646 h 1192"/>
              <a:gd name="T56" fmla="*/ 2147483646 w 8196"/>
              <a:gd name="T57" fmla="*/ 2147483646 h 1192"/>
              <a:gd name="T58" fmla="*/ 2147483646 w 8196"/>
              <a:gd name="T59" fmla="*/ 2147483646 h 1192"/>
              <a:gd name="T60" fmla="*/ 2147483646 w 8196"/>
              <a:gd name="T61" fmla="*/ 2147483646 h 1192"/>
              <a:gd name="T62" fmla="*/ 0 w 8196"/>
              <a:gd name="T63" fmla="*/ 2147483646 h 1192"/>
              <a:gd name="T64" fmla="*/ 2147483646 w 8196"/>
              <a:gd name="T65" fmla="*/ 2147483646 h 1192"/>
              <a:gd name="T66" fmla="*/ 2147483646 w 8196"/>
              <a:gd name="T67" fmla="*/ 2147483646 h 1192"/>
              <a:gd name="T68" fmla="*/ 2147483646 w 8196"/>
              <a:gd name="T69" fmla="*/ 2147483646 h 1192"/>
              <a:gd name="T70" fmla="*/ 2147483646 w 8196"/>
              <a:gd name="T71" fmla="*/ 214748364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469CFE-CF57-49F7-A531-F3901394D1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245249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94FE6-026F-4923-A578-4A17F57298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85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43203-CCE5-4D0D-A756-1AD5FCBE35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865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51D9E-EF4C-4916-809E-51AD597908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294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1125538"/>
            <a:ext cx="8723312" cy="1079500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6FE3B7-64B8-43DC-B37D-6A528FBDB71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495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A022BB-A731-478F-BC8A-118B408575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81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81E3E2-D036-4337-AF08-C88417B21E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413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tx2"/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2"/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0FE92E8-58A2-4B9E-A18C-0313DE6AA4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75" r:id="rId2"/>
    <p:sldLayoutId id="2147483981" r:id="rId3"/>
    <p:sldLayoutId id="2147483976" r:id="rId4"/>
    <p:sldLayoutId id="2147483977" r:id="rId5"/>
    <p:sldLayoutId id="2147483978" r:id="rId6"/>
    <p:sldLayoutId id="2147483982" r:id="rId7"/>
    <p:sldLayoutId id="2147483983" r:id="rId8"/>
    <p:sldLayoutId id="2147483984" r:id="rId9"/>
    <p:sldLayoutId id="2147483979" r:id="rId10"/>
    <p:sldLayoutId id="21474839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vs.tp.edu.tw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svs.tp.edu.tw/p/412-1000-105.php" TargetMode="External"/><Relationship Id="rId4" Type="http://schemas.openxmlformats.org/officeDocument/2006/relationships/hyperlink" Target="http://www.ssvs.tp.edu.tw/p/412-1000-92.php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aminer.com.tw/examInfo_detail.php?id=275" TargetMode="External"/><Relationship Id="rId2" Type="http://schemas.openxmlformats.org/officeDocument/2006/relationships/hyperlink" Target="http://www.com.tw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n-US" altLang="zh-TW" smtClean="0"/>
              <a:t>110-1 </a:t>
            </a:r>
            <a:r>
              <a:rPr lang="zh-TW" altLang="en-US" smtClean="0"/>
              <a:t>學校日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資料處理科報告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zh-TW" altLang="en-US" smtClean="0"/>
              <a:t>報告人：資處科主任  黃重儒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dirty="0" smtClean="0">
                <a:latin typeface="+mn-ea"/>
              </a:rPr>
              <a:t>無須參加統一入學測驗</a:t>
            </a:r>
            <a:endParaRPr lang="en-US" altLang="zh-TW" dirty="0" smtClean="0">
              <a:latin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dirty="0" smtClean="0">
                <a:latin typeface="+mn-ea"/>
              </a:rPr>
              <a:t>高職繁星計畫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dirty="0" smtClean="0">
                <a:latin typeface="+mn-ea"/>
              </a:rPr>
              <a:t>名額：</a:t>
            </a:r>
            <a:r>
              <a:rPr lang="en-US" altLang="zh-TW" dirty="0" smtClean="0">
                <a:latin typeface="+mn-ea"/>
              </a:rPr>
              <a:t>15</a:t>
            </a:r>
            <a:r>
              <a:rPr lang="zh-TW" altLang="en-US" dirty="0" smtClean="0">
                <a:latin typeface="+mn-ea"/>
              </a:rPr>
              <a:t>名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dirty="0" smtClean="0">
                <a:latin typeface="+mn-ea"/>
              </a:rPr>
              <a:t>條件：在校學業成績排名在各科前</a:t>
            </a:r>
            <a:r>
              <a:rPr lang="en-US" altLang="zh-TW" dirty="0" smtClean="0">
                <a:latin typeface="+mn-ea"/>
              </a:rPr>
              <a:t>30%</a:t>
            </a:r>
            <a:endParaRPr lang="zh-TW" altLang="en-US" dirty="0" smtClean="0">
              <a:latin typeface="+mn-ea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dirty="0" smtClean="0">
                <a:latin typeface="+mn-ea"/>
              </a:rPr>
              <a:t>比序方式，前</a:t>
            </a:r>
            <a:r>
              <a:rPr lang="en-US" altLang="zh-TW" dirty="0" smtClean="0">
                <a:latin typeface="+mn-ea"/>
              </a:rPr>
              <a:t>5</a:t>
            </a:r>
            <a:r>
              <a:rPr lang="zh-TW" altLang="en-US" dirty="0" smtClean="0">
                <a:latin typeface="+mn-ea"/>
              </a:rPr>
              <a:t>學期之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zh-TW" dirty="0">
                <a:latin typeface="+mn-ea"/>
              </a:rPr>
              <a:t>(1)</a:t>
            </a:r>
            <a:r>
              <a:rPr lang="zh-TW" altLang="en-US" dirty="0" smtClean="0">
                <a:latin typeface="+mn-ea"/>
              </a:rPr>
              <a:t>學業平均總成績之群名次百分比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+mn-ea"/>
              </a:rPr>
              <a:t>(2)</a:t>
            </a:r>
            <a:r>
              <a:rPr lang="zh-TW" altLang="en-US" dirty="0" smtClean="0">
                <a:latin typeface="+mn-ea"/>
              </a:rPr>
              <a:t>部定必修「專業及實習科目」之群名次百分比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+mn-ea"/>
              </a:rPr>
              <a:t>(3~5)</a:t>
            </a:r>
            <a:r>
              <a:rPr lang="zh-TW" altLang="en-US" dirty="0" smtClean="0">
                <a:latin typeface="+mn-ea"/>
              </a:rPr>
              <a:t>英、國、數三科平均成績之群名次百分比</a:t>
            </a:r>
            <a:endParaRPr lang="en-US" altLang="zh-TW" dirty="0" smtClean="0">
              <a:latin typeface="+mn-ea"/>
            </a:endParaRP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+mn-ea"/>
              </a:rPr>
              <a:t>(6)</a:t>
            </a:r>
            <a:r>
              <a:rPr lang="zh-TW" altLang="en-US" dirty="0" smtClean="0">
                <a:latin typeface="+mn-ea"/>
              </a:rPr>
              <a:t>競賽</a:t>
            </a:r>
            <a:r>
              <a:rPr lang="zh-TW" altLang="en-US" dirty="0">
                <a:latin typeface="+mn-ea"/>
              </a:rPr>
              <a:t>、證照及語文能力</a:t>
            </a:r>
            <a:r>
              <a:rPr lang="zh-TW" altLang="en-US" dirty="0" smtClean="0">
                <a:latin typeface="+mn-ea"/>
              </a:rPr>
              <a:t>檢定之總合成績</a:t>
            </a:r>
            <a:endParaRPr lang="zh-TW" altLang="en-US" dirty="0">
              <a:latin typeface="+mn-ea"/>
            </a:endParaRP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altLang="zh-TW" dirty="0" smtClean="0">
                <a:latin typeface="+mn-ea"/>
              </a:rPr>
              <a:t>(7)</a:t>
            </a:r>
            <a:r>
              <a:rPr lang="zh-TW" altLang="en-US" dirty="0" smtClean="0">
                <a:latin typeface="+mn-ea"/>
              </a:rPr>
              <a:t>學校</a:t>
            </a:r>
            <a:r>
              <a:rPr lang="zh-TW" altLang="en-US" dirty="0">
                <a:latin typeface="+mn-ea"/>
              </a:rPr>
              <a:t>幹部、志工社會服務及團</a:t>
            </a:r>
            <a:r>
              <a:rPr lang="zh-TW" altLang="en-US" dirty="0" smtClean="0">
                <a:latin typeface="+mn-ea"/>
              </a:rPr>
              <a:t>參與之總合成績</a:t>
            </a:r>
          </a:p>
          <a:p>
            <a:pPr lvl="3" eaLnBrk="1" hangingPunct="1">
              <a:lnSpc>
                <a:spcPct val="90000"/>
              </a:lnSpc>
              <a:buFontTx/>
              <a:buNone/>
              <a:defRPr/>
            </a:pPr>
            <a:endParaRPr lang="en-US" altLang="zh-TW" dirty="0" smtClean="0">
              <a:latin typeface="+mn-ea"/>
            </a:endParaRPr>
          </a:p>
        </p:txBody>
      </p:sp>
      <p:sp>
        <p:nvSpPr>
          <p:cNvPr id="28675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BD53D7-69A8-43B6-8D7E-AF714D95C1B8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高職主要升學管道</a:t>
            </a:r>
            <a:r>
              <a:rPr lang="en-US" altLang="zh-TW" dirty="0" smtClean="0"/>
              <a:t>-1</a:t>
            </a:r>
            <a:endParaRPr lang="zh-TW" altLang="en-US" dirty="0" smtClean="0"/>
          </a:p>
        </p:txBody>
      </p:sp>
      <p:sp>
        <p:nvSpPr>
          <p:cNvPr id="2" name="圓角矩形圖說文字 1"/>
          <p:cNvSpPr/>
          <p:nvPr/>
        </p:nvSpPr>
        <p:spPr>
          <a:xfrm>
            <a:off x="6660232" y="2420888"/>
            <a:ext cx="2376264" cy="1108758"/>
          </a:xfrm>
          <a:prstGeom prst="wedgeRoundRectCallout">
            <a:avLst>
              <a:gd name="adj1" fmla="val -49527"/>
              <a:gd name="adj2" fmla="val 74710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多半是班上一、二名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且班級成績落差較大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2432051"/>
            <a:ext cx="7408862" cy="41830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latin typeface="+mn-ea"/>
              </a:rPr>
              <a:t>無須參加統一入學測驗</a:t>
            </a:r>
            <a:endParaRPr lang="en-US" altLang="zh-TW" dirty="0" smtClean="0">
              <a:latin typeface="+mn-ea"/>
            </a:endParaRPr>
          </a:p>
          <a:p>
            <a:pPr lvl="1" eaLnBrk="1" hangingPunct="1">
              <a:defRPr/>
            </a:pPr>
            <a:r>
              <a:rPr lang="zh-TW" altLang="en-US" dirty="0" smtClean="0">
                <a:latin typeface="+mn-ea"/>
              </a:rPr>
              <a:t>技優入學</a:t>
            </a:r>
          </a:p>
          <a:p>
            <a:pPr lvl="2" eaLnBrk="1" hangingPunct="1">
              <a:defRPr/>
            </a:pPr>
            <a:r>
              <a:rPr lang="zh-TW" altLang="en-US" dirty="0" smtClean="0">
                <a:latin typeface="+mn-ea"/>
              </a:rPr>
              <a:t>保送</a:t>
            </a:r>
          </a:p>
          <a:p>
            <a:pPr lvl="3" eaLnBrk="1" hangingPunct="1">
              <a:defRPr/>
            </a:pPr>
            <a:r>
              <a:rPr lang="zh-TW" altLang="en-US" dirty="0" smtClean="0">
                <a:latin typeface="+mn-ea"/>
              </a:rPr>
              <a:t>國際技能競賽或全國技能競賽前</a:t>
            </a:r>
            <a:r>
              <a:rPr lang="en-US" altLang="zh-TW" dirty="0" smtClean="0">
                <a:latin typeface="+mn-ea"/>
              </a:rPr>
              <a:t>3</a:t>
            </a:r>
            <a:r>
              <a:rPr lang="zh-TW" altLang="en-US" dirty="0" smtClean="0">
                <a:latin typeface="+mn-ea"/>
              </a:rPr>
              <a:t>名</a:t>
            </a:r>
          </a:p>
          <a:p>
            <a:pPr lvl="3" eaLnBrk="1" hangingPunct="1">
              <a:defRPr/>
            </a:pPr>
            <a:r>
              <a:rPr lang="zh-TW" altLang="en-US" dirty="0" smtClean="0">
                <a:latin typeface="+mn-ea"/>
              </a:rPr>
              <a:t>可填</a:t>
            </a:r>
            <a:r>
              <a:rPr lang="en-US" altLang="zh-TW" dirty="0" smtClean="0">
                <a:latin typeface="+mn-ea"/>
              </a:rPr>
              <a:t>50</a:t>
            </a:r>
            <a:r>
              <a:rPr lang="zh-TW" altLang="en-US" dirty="0" smtClean="0">
                <a:latin typeface="+mn-ea"/>
              </a:rPr>
              <a:t>個志願</a:t>
            </a:r>
          </a:p>
          <a:p>
            <a:pPr lvl="2" eaLnBrk="1" hangingPunct="1">
              <a:defRPr/>
            </a:pPr>
            <a:r>
              <a:rPr lang="zh-TW" altLang="en-US" dirty="0" smtClean="0">
                <a:solidFill>
                  <a:srgbClr val="0000FF"/>
                </a:solidFill>
                <a:latin typeface="+mn-ea"/>
              </a:rPr>
              <a:t>技優甄審</a:t>
            </a:r>
          </a:p>
          <a:p>
            <a:pPr lvl="3" eaLnBrk="1" hangingPunct="1">
              <a:defRPr/>
            </a:pPr>
            <a:r>
              <a:rPr lang="zh-TW" altLang="en-US" dirty="0" smtClean="0">
                <a:latin typeface="+mn-ea"/>
              </a:rPr>
              <a:t>國際技能競賽或全國技能競賽獲獎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依名次</a:t>
            </a:r>
            <a:r>
              <a:rPr lang="en-US" altLang="zh-TW" dirty="0" smtClean="0">
                <a:latin typeface="+mn-ea"/>
              </a:rPr>
              <a:t>30%</a:t>
            </a:r>
            <a:r>
              <a:rPr lang="zh-TW" altLang="en-US" dirty="0" smtClean="0">
                <a:latin typeface="+mn-ea"/>
              </a:rPr>
              <a:t>～</a:t>
            </a:r>
            <a:r>
              <a:rPr lang="en-US" altLang="zh-TW" dirty="0" smtClean="0">
                <a:latin typeface="+mn-ea"/>
              </a:rPr>
              <a:t>10%</a:t>
            </a:r>
            <a:r>
              <a:rPr lang="zh-TW" altLang="en-US" dirty="0" smtClean="0">
                <a:latin typeface="+mn-ea"/>
              </a:rPr>
              <a:t>）</a:t>
            </a:r>
          </a:p>
          <a:p>
            <a:pPr lvl="3" eaLnBrk="1" hangingPunct="1">
              <a:defRPr/>
            </a:pPr>
            <a:r>
              <a:rPr lang="zh-TW" altLang="en-US" dirty="0" smtClean="0">
                <a:latin typeface="+mn-ea"/>
              </a:rPr>
              <a:t>持有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乙級</a:t>
            </a:r>
            <a:r>
              <a:rPr lang="zh-TW" altLang="en-US" dirty="0" smtClean="0">
                <a:latin typeface="+mn-ea"/>
              </a:rPr>
              <a:t>技術士證照</a:t>
            </a:r>
          </a:p>
          <a:p>
            <a:pPr lvl="3" eaLnBrk="1" hangingPunct="1">
              <a:defRPr/>
            </a:pPr>
            <a:r>
              <a:rPr lang="zh-TW" altLang="en-US" dirty="0" smtClean="0">
                <a:latin typeface="+mn-ea"/>
              </a:rPr>
              <a:t>可填</a:t>
            </a:r>
            <a:r>
              <a:rPr lang="en-US" altLang="zh-TW" dirty="0" smtClean="0">
                <a:latin typeface="+mn-ea"/>
              </a:rPr>
              <a:t>5</a:t>
            </a:r>
            <a:r>
              <a:rPr lang="zh-TW" altLang="en-US" dirty="0" smtClean="0">
                <a:latin typeface="+mn-ea"/>
              </a:rPr>
              <a:t>個志願</a:t>
            </a:r>
            <a:endParaRPr lang="en-US" altLang="zh-TW" dirty="0" smtClean="0">
              <a:latin typeface="+mn-ea"/>
            </a:endParaRPr>
          </a:p>
          <a:p>
            <a:pPr lvl="3" eaLnBrk="1" hangingPunct="1">
              <a:defRPr/>
            </a:pPr>
            <a:r>
              <a:rPr lang="zh-TW" altLang="en-US" dirty="0" smtClean="0">
                <a:latin typeface="+mn-ea"/>
              </a:rPr>
              <a:t>乙級依各招生類別相關程度加分比例「低度</a:t>
            </a:r>
            <a:r>
              <a:rPr lang="en-US" altLang="zh-TW" dirty="0" smtClean="0">
                <a:latin typeface="+mn-ea"/>
              </a:rPr>
              <a:t>4% </a:t>
            </a:r>
            <a:r>
              <a:rPr lang="zh-TW" altLang="en-US" dirty="0" smtClean="0">
                <a:latin typeface="+mn-ea"/>
              </a:rPr>
              <a:t>」、「中度</a:t>
            </a:r>
            <a:r>
              <a:rPr lang="en-US" altLang="zh-TW" dirty="0" smtClean="0">
                <a:latin typeface="+mn-ea"/>
              </a:rPr>
              <a:t>8% </a:t>
            </a:r>
            <a:r>
              <a:rPr lang="zh-TW" altLang="en-US" dirty="0" smtClean="0">
                <a:latin typeface="+mn-ea"/>
              </a:rPr>
              <a:t>」及「高度相關</a:t>
            </a:r>
            <a:r>
              <a:rPr lang="en-US" altLang="zh-TW" dirty="0" smtClean="0">
                <a:latin typeface="+mn-ea"/>
              </a:rPr>
              <a:t>15% </a:t>
            </a:r>
            <a:r>
              <a:rPr lang="zh-TW" altLang="en-US" dirty="0" smtClean="0">
                <a:latin typeface="+mn-ea"/>
              </a:rPr>
              <a:t>」訂於 </a:t>
            </a:r>
            <a:r>
              <a:rPr lang="en-US" altLang="zh-TW" dirty="0" smtClean="0">
                <a:latin typeface="+mn-ea"/>
              </a:rPr>
              <a:t>111 </a:t>
            </a:r>
            <a:r>
              <a:rPr lang="zh-TW" altLang="en-US" dirty="0" smtClean="0">
                <a:latin typeface="+mn-ea"/>
              </a:rPr>
              <a:t>學年度起實施。 </a:t>
            </a:r>
          </a:p>
          <a:p>
            <a:pPr lvl="3" eaLnBrk="1" hangingPunct="1">
              <a:defRPr/>
            </a:pPr>
            <a:endParaRPr lang="zh-TW" altLang="en-US" dirty="0" smtClean="0">
              <a:latin typeface="+mn-ea"/>
            </a:endParaRPr>
          </a:p>
          <a:p>
            <a:pPr eaLnBrk="1" hangingPunct="1">
              <a:defRPr/>
            </a:pPr>
            <a:endParaRPr lang="zh-TW" altLang="en-US" dirty="0" smtClean="0">
              <a:latin typeface="+mn-ea"/>
            </a:endParaRPr>
          </a:p>
          <a:p>
            <a:pPr eaLnBrk="1" hangingPunct="1">
              <a:defRPr/>
            </a:pPr>
            <a:endParaRPr lang="en-US" altLang="zh-TW" dirty="0" smtClean="0">
              <a:latin typeface="+mn-ea"/>
            </a:endParaRPr>
          </a:p>
        </p:txBody>
      </p:sp>
      <p:sp>
        <p:nvSpPr>
          <p:cNvPr id="30723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25E549-75B7-4A5F-AFB1-46B97F3A179A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高職主要升學管道</a:t>
            </a:r>
            <a:r>
              <a:rPr lang="en-US" altLang="zh-TW" dirty="0" smtClean="0"/>
              <a:t>-2</a:t>
            </a:r>
            <a:endParaRPr lang="zh-TW" altLang="en-US" dirty="0" smtClean="0"/>
          </a:p>
        </p:txBody>
      </p:sp>
      <p:sp>
        <p:nvSpPr>
          <p:cNvPr id="5" name="圓角矩形圖說文字 4"/>
          <p:cNvSpPr/>
          <p:nvPr/>
        </p:nvSpPr>
        <p:spPr>
          <a:xfrm>
            <a:off x="0" y="5229200"/>
            <a:ext cx="1764704" cy="792088"/>
          </a:xfrm>
          <a:prstGeom prst="wedgeRoundRectCallout">
            <a:avLst>
              <a:gd name="adj1" fmla="val 67558"/>
              <a:gd name="adj2" fmla="val -46282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資處科乙檢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多了入學機會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867569" y="2276872"/>
            <a:ext cx="7408862" cy="3973116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latin typeface="+mn-ea"/>
              </a:rPr>
              <a:t>參加統一入學測驗</a:t>
            </a:r>
            <a:endParaRPr lang="en-US" altLang="zh-TW" dirty="0" smtClean="0">
              <a:latin typeface="+mn-ea"/>
            </a:endParaRPr>
          </a:p>
          <a:p>
            <a:pPr lvl="1" eaLnBrk="1" hangingPunct="1">
              <a:defRPr/>
            </a:pPr>
            <a:r>
              <a:rPr lang="zh-TW" altLang="en-US" dirty="0" smtClean="0">
                <a:latin typeface="+mn-ea"/>
              </a:rPr>
              <a:t>考試日期：每年</a:t>
            </a:r>
            <a:r>
              <a:rPr lang="en-US" altLang="zh-TW" dirty="0" smtClean="0">
                <a:latin typeface="+mn-ea"/>
              </a:rPr>
              <a:t>5</a:t>
            </a:r>
            <a:r>
              <a:rPr lang="zh-TW" altLang="en-US" dirty="0" smtClean="0">
                <a:latin typeface="+mn-ea"/>
              </a:rPr>
              <a:t>月的第一個週六及週日</a:t>
            </a:r>
            <a:endParaRPr lang="en-US" altLang="zh-TW" dirty="0" smtClean="0">
              <a:latin typeface="+mn-ea"/>
            </a:endParaRPr>
          </a:p>
          <a:p>
            <a:pPr lvl="2" eaLnBrk="1" hangingPunct="1">
              <a:defRPr/>
            </a:pPr>
            <a:r>
              <a:rPr lang="zh-TW" altLang="en-US" dirty="0" smtClean="0">
                <a:latin typeface="+mn-ea"/>
              </a:rPr>
              <a:t>今年高三暫定統測日期</a:t>
            </a:r>
            <a:r>
              <a:rPr lang="en-US" altLang="zh-TW" dirty="0" smtClean="0">
                <a:latin typeface="+mn-ea"/>
              </a:rPr>
              <a:t>:111/4/30 </a:t>
            </a:r>
            <a:r>
              <a:rPr lang="zh-TW" altLang="en-US" dirty="0" smtClean="0">
                <a:latin typeface="+mn-ea"/>
              </a:rPr>
              <a:t>及 </a:t>
            </a:r>
            <a:r>
              <a:rPr lang="en-US" altLang="zh-TW" dirty="0" smtClean="0">
                <a:latin typeface="+mn-ea"/>
              </a:rPr>
              <a:t>111/5/1</a:t>
            </a:r>
          </a:p>
          <a:p>
            <a:pPr lvl="1" eaLnBrk="1" hangingPunct="1">
              <a:defRPr/>
            </a:pPr>
            <a:r>
              <a:rPr lang="zh-TW" altLang="en-US" dirty="0" smtClean="0">
                <a:latin typeface="+mn-ea"/>
              </a:rPr>
              <a:t>參加</a:t>
            </a:r>
            <a:r>
              <a:rPr lang="zh-TW" altLang="en-US" dirty="0" smtClean="0">
                <a:solidFill>
                  <a:srgbClr val="0000FF"/>
                </a:solidFill>
                <a:latin typeface="+mn-ea"/>
              </a:rPr>
              <a:t>推薦甄選</a:t>
            </a:r>
            <a:r>
              <a:rPr lang="zh-TW" altLang="en-US" dirty="0" smtClean="0">
                <a:latin typeface="+mn-ea"/>
              </a:rPr>
              <a:t>（</a:t>
            </a:r>
            <a:r>
              <a:rPr lang="en-US" altLang="zh-TW" dirty="0" smtClean="0">
                <a:latin typeface="+mn-ea"/>
              </a:rPr>
              <a:t>111</a:t>
            </a:r>
            <a:r>
              <a:rPr lang="zh-TW" altLang="en-US" dirty="0" smtClean="0">
                <a:latin typeface="+mn-ea"/>
              </a:rPr>
              <a:t>年變更為</a:t>
            </a:r>
            <a:r>
              <a:rPr lang="en-US" altLang="zh-TW" dirty="0" smtClean="0">
                <a:latin typeface="+mn-ea"/>
              </a:rPr>
              <a:t>6</a:t>
            </a:r>
            <a:r>
              <a:rPr lang="zh-TW" altLang="en-US" dirty="0" smtClean="0">
                <a:latin typeface="+mn-ea"/>
              </a:rPr>
              <a:t>個志願）</a:t>
            </a:r>
          </a:p>
          <a:p>
            <a:pPr lvl="2" eaLnBrk="1" hangingPunct="1">
              <a:defRPr/>
            </a:pPr>
            <a:r>
              <a:rPr lang="zh-TW" altLang="en-US" dirty="0" smtClean="0">
                <a:latin typeface="+mn-ea"/>
              </a:rPr>
              <a:t>須「準備推甄備審資料」，部分學校需「參加面試」</a:t>
            </a:r>
          </a:p>
          <a:p>
            <a:pPr lvl="1" eaLnBrk="1" hangingPunct="1">
              <a:defRPr/>
            </a:pPr>
            <a:r>
              <a:rPr lang="zh-TW" altLang="en-US" dirty="0" smtClean="0">
                <a:latin typeface="+mn-ea"/>
              </a:rPr>
              <a:t>參加</a:t>
            </a:r>
            <a:r>
              <a:rPr lang="zh-TW" altLang="en-US" dirty="0" smtClean="0">
                <a:solidFill>
                  <a:srgbClr val="0000FF"/>
                </a:solidFill>
                <a:latin typeface="+mn-ea"/>
              </a:rPr>
              <a:t>登記分發</a:t>
            </a:r>
            <a:endParaRPr lang="en-US" altLang="zh-TW" dirty="0" smtClean="0">
              <a:solidFill>
                <a:srgbClr val="0000FF"/>
              </a:solidFill>
              <a:latin typeface="+mn-ea"/>
            </a:endParaRPr>
          </a:p>
          <a:p>
            <a:pPr lvl="2" eaLnBrk="1" hangingPunct="1"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國文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×(1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2)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＋英文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× 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(1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2)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＋數學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× 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(1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2)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＋</a:t>
            </a:r>
          </a:p>
          <a:p>
            <a:pPr lvl="2" eaLnBrk="1" hangingPunct="1"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專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一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)×(2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3)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＋專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二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)×(2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3)</a:t>
            </a:r>
          </a:p>
          <a:p>
            <a:pPr lvl="2" eaLnBrk="1" hangingPunct="1">
              <a:defRPr/>
            </a:pPr>
            <a:r>
              <a:rPr lang="zh-TW" altLang="en-US" dirty="0"/>
              <a:t>（級距</a:t>
            </a:r>
            <a:r>
              <a:rPr lang="en-US" altLang="zh-TW" dirty="0"/>
              <a:t>0.25</a:t>
            </a:r>
            <a:r>
              <a:rPr lang="zh-TW" altLang="en-US" dirty="0"/>
              <a:t>）</a:t>
            </a:r>
            <a:endParaRPr lang="en-US" altLang="zh-TW" dirty="0"/>
          </a:p>
          <a:p>
            <a:pPr lvl="2" eaLnBrk="1" hangingPunct="1">
              <a:defRPr/>
            </a:pPr>
            <a:r>
              <a:rPr lang="zh-TW" altLang="en-US" dirty="0"/>
              <a:t>專業科目總分至少高於</a:t>
            </a:r>
            <a:r>
              <a:rPr lang="en-US" altLang="zh-TW" dirty="0"/>
              <a:t>(</a:t>
            </a:r>
            <a:r>
              <a:rPr lang="zh-TW" altLang="en-US" dirty="0"/>
              <a:t>含等於</a:t>
            </a:r>
            <a:r>
              <a:rPr lang="en-US" altLang="zh-TW" dirty="0"/>
              <a:t>)</a:t>
            </a:r>
            <a:r>
              <a:rPr lang="zh-TW" altLang="en-US" dirty="0"/>
              <a:t>一般科目總分</a:t>
            </a:r>
            <a:r>
              <a:rPr lang="en-US" altLang="zh-TW" dirty="0"/>
              <a:t>100</a:t>
            </a:r>
            <a:r>
              <a:rPr lang="zh-TW" altLang="en-US" dirty="0"/>
              <a:t>分</a:t>
            </a:r>
            <a:endParaRPr lang="en-US" altLang="zh-TW" dirty="0"/>
          </a:p>
          <a:p>
            <a:pPr lvl="2" eaLnBrk="1" hangingPunct="1">
              <a:defRPr/>
            </a:pPr>
            <a:endParaRPr lang="zh-TW" altLang="en-US" dirty="0">
              <a:solidFill>
                <a:srgbClr val="0000FF"/>
              </a:solidFill>
              <a:latin typeface="+mn-ea"/>
            </a:endParaRPr>
          </a:p>
          <a:p>
            <a:pPr lvl="2" eaLnBrk="1" hangingPunct="1">
              <a:defRPr/>
            </a:pPr>
            <a:endParaRPr lang="zh-TW" altLang="en-US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2771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FFAF8D-4D87-4368-BF3D-EECC7FF86506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高職主要升學管道</a:t>
            </a:r>
            <a:r>
              <a:rPr lang="en-US" altLang="zh-TW" dirty="0" smtClean="0"/>
              <a:t>-3</a:t>
            </a:r>
            <a:endParaRPr lang="zh-TW" altLang="en-US" dirty="0" smtClean="0"/>
          </a:p>
        </p:txBody>
      </p:sp>
      <p:sp>
        <p:nvSpPr>
          <p:cNvPr id="5" name="圓角矩形圖說文字 4"/>
          <p:cNvSpPr/>
          <p:nvPr/>
        </p:nvSpPr>
        <p:spPr>
          <a:xfrm>
            <a:off x="7127776" y="2852936"/>
            <a:ext cx="2016224" cy="748718"/>
          </a:xfrm>
          <a:prstGeom prst="wedgeRoundRectCallout">
            <a:avLst>
              <a:gd name="adj1" fmla="val -49527"/>
              <a:gd name="adj2" fmla="val 74710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備審資料新制：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歷程檔案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升學變革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636838"/>
            <a:ext cx="8164512" cy="34512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技職繁星</a:t>
            </a:r>
            <a:endParaRPr lang="en-US" altLang="zh-TW" sz="3600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+mn-ea"/>
              </a:rPr>
              <a:t>分發方式由原先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</a:rPr>
              <a:t>兩輪分發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</a:rPr>
              <a:t>調整為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</a:rPr>
              <a:t>四輪分發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</a:rPr>
              <a:t>。</a:t>
            </a:r>
            <a:endParaRPr lang="en-US" altLang="zh-TW" dirty="0" smtClean="0">
              <a:solidFill>
                <a:srgbClr val="000099"/>
              </a:solidFill>
              <a:latin typeface="+mn-ea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+mn-ea"/>
              </a:rPr>
              <a:t>經錄取者，不論放棄與否，皆不得報名當年度甄選入學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zh-TW" dirty="0" smtClean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甄選入學</a:t>
            </a:r>
            <a:endParaRPr lang="en-US" altLang="zh-TW" sz="3600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第二階段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備審資料全面網路上傳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。（</a:t>
            </a:r>
            <a:r>
              <a:rPr lang="en-US" altLang="zh-TW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108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新課綱調整為歷程檔案）</a:t>
            </a:r>
            <a:endParaRPr lang="en-US" altLang="zh-TW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第二階段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統測佔甄選總成績</a:t>
            </a:r>
            <a:r>
              <a:rPr lang="en-US" altLang="zh-TW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50%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為上限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歷程檔案，每學期上傳學習認證至多</a:t>
            </a:r>
            <a:r>
              <a:rPr lang="en-US" altLang="zh-TW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件。</a:t>
            </a:r>
            <a:endParaRPr lang="en-US" altLang="zh-TW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歷程檔案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，三年共勾選學習認證</a:t>
            </a:r>
            <a:r>
              <a:rPr lang="en-US" altLang="zh-TW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件上傳至大學端。</a:t>
            </a:r>
            <a:endParaRPr lang="en-US" altLang="zh-TW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備審資料必採專題製作學習成果或專業實習科目報告</a:t>
            </a:r>
            <a:r>
              <a:rPr lang="en-US" altLang="zh-TW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成果）</a:t>
            </a:r>
            <a:endParaRPr lang="en-US" altLang="zh-TW" b="1" dirty="0" smtClean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zh-TW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dirty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年由</a:t>
            </a:r>
            <a:r>
              <a:rPr lang="en-US" altLang="zh-TW" dirty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dirty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個志願調整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成</a:t>
            </a:r>
            <a:r>
              <a:rPr lang="en-US" altLang="zh-TW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solidFill>
                  <a:srgbClr val="000099"/>
                </a:solidFill>
                <a:latin typeface="+mn-ea"/>
                <a:cs typeface="Times New Roman" panose="02020603050405020304" pitchFamily="18" charset="0"/>
              </a:rPr>
              <a:t>個志願</a:t>
            </a:r>
            <a:endParaRPr lang="en-US" altLang="zh-TW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zh-TW" dirty="0" smtClean="0">
              <a:solidFill>
                <a:srgbClr val="000099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升學變革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268413"/>
            <a:ext cx="8424863" cy="49974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zh-TW" altLang="en-US" sz="37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登記分發</a:t>
            </a:r>
            <a:endParaRPr lang="en-US" altLang="zh-TW" sz="3700" dirty="0" smtClean="0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TW" sz="3700" dirty="0" smtClean="0">
              <a:solidFill>
                <a:srgbClr val="000099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zh-TW" sz="3400" dirty="0" smtClean="0">
              <a:solidFill>
                <a:srgbClr val="000099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Times New Roman" panose="02020603050405020304" pitchFamily="18" charset="0"/>
            </a:endParaRPr>
          </a:p>
          <a:p>
            <a:pPr marL="366713" lvl="1" indent="0">
              <a:buFont typeface="Symbol" panose="05050102010706020507" pitchFamily="18" charset="2"/>
              <a:buNone/>
              <a:defRPr/>
            </a:pPr>
            <a:endParaRPr lang="zh-TW" altLang="en-US" sz="4000" dirty="0" smtClean="0">
              <a:solidFill>
                <a:srgbClr val="000099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214613"/>
              </p:ext>
            </p:extLst>
          </p:nvPr>
        </p:nvGraphicFramePr>
        <p:xfrm>
          <a:off x="250825" y="1989138"/>
          <a:ext cx="8785225" cy="4370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2494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方案</a:t>
                      </a:r>
                      <a:endParaRPr lang="zh-TW" altLang="en-US" sz="27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共同科</a:t>
                      </a:r>
                      <a:endParaRPr lang="en-US" altLang="zh-TW" sz="27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國、英、數</a:t>
                      </a:r>
                      <a:r>
                        <a:rPr lang="en-US" altLang="zh-TW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7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專業科目</a:t>
                      </a:r>
                      <a:endParaRPr lang="en-US" altLang="zh-TW" sz="27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專一、專二</a:t>
                      </a:r>
                      <a:r>
                        <a:rPr lang="en-US" altLang="zh-TW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7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滿分</a:t>
                      </a:r>
                      <a:endParaRPr lang="zh-TW" altLang="en-US" sz="27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494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舊制</a:t>
                      </a:r>
                      <a:endParaRPr lang="zh-TW" altLang="en-US" sz="270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70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70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700</a:t>
                      </a:r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分</a:t>
                      </a:r>
                      <a:endParaRPr lang="zh-TW" altLang="en-US" sz="270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04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新制</a:t>
                      </a:r>
                      <a:endParaRPr lang="en-US" altLang="zh-TW" sz="2700" dirty="0" smtClean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2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(107</a:t>
                      </a:r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學年起</a:t>
                      </a:r>
                      <a:r>
                        <a:rPr lang="en-US" altLang="zh-TW" sz="2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級距</a:t>
                      </a:r>
                      <a:r>
                        <a:rPr lang="en-US" altLang="zh-TW" sz="2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0.25</a:t>
                      </a:r>
                      <a:endParaRPr lang="zh-TW" altLang="en-US" sz="2400" b="1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4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en-US" sz="4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4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4000" b="1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4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4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4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4000" b="1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不再是</a:t>
                      </a:r>
                      <a:endParaRPr lang="en-US" altLang="zh-TW" sz="2700" dirty="0" smtClean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700</a:t>
                      </a:r>
                      <a:r>
                        <a:rPr lang="zh-TW" altLang="en-US" sz="2700" dirty="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分</a:t>
                      </a:r>
                      <a:endParaRPr lang="zh-TW" altLang="en-US" sz="270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3" marR="91443" marT="44717" marB="447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升學變革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5365"/>
            <a:ext cx="8435975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未來方向</a:t>
            </a:r>
          </a:p>
          <a:p>
            <a:pPr lvl="1"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甄選入學</a:t>
            </a:r>
            <a:r>
              <a:rPr lang="zh-TW" altLang="en-US" sz="32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：招生名額從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50%→70%</a:t>
            </a:r>
            <a:br>
              <a:rPr lang="en-US" altLang="zh-TW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逐年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降低第二階段統測</a:t>
            </a:r>
            <a:r>
              <a:rPr lang="zh-TW" altLang="en-US" sz="32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佔甄選總成績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比率</a:t>
            </a:r>
            <a:endParaRPr lang="en-US" altLang="zh-TW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Font typeface="Symbol" panose="05050102010706020507" pitchFamily="18" charset="2"/>
              <a:buNone/>
              <a:defRPr/>
            </a:pPr>
            <a:endParaRPr lang="zh-TW" altLang="en-US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登記分發</a:t>
            </a:r>
            <a:r>
              <a:rPr lang="zh-TW" altLang="en-US" sz="32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：招生名額從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50%→30%</a:t>
            </a:r>
          </a:p>
          <a:p>
            <a:pPr>
              <a:defRPr/>
            </a:pPr>
            <a:endParaRPr lang="zh-TW" altLang="en-US" sz="3600" dirty="0">
              <a:solidFill>
                <a:srgbClr val="000099"/>
              </a:solidFill>
              <a:latin typeface="華康中黑體" panose="020B0509000000000000" pitchFamily="49" charset="-120"/>
              <a:ea typeface="華康中黑體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升學變革</a:t>
            </a:r>
            <a:r>
              <a:rPr lang="en-US" altLang="zh-TW" smtClean="0"/>
              <a:t>(</a:t>
            </a:r>
            <a:r>
              <a:rPr lang="zh-TW" altLang="en-US" smtClean="0"/>
              <a:t>續</a:t>
            </a:r>
            <a:r>
              <a:rPr lang="en-US" altLang="zh-TW" smtClean="0"/>
              <a:t>)</a:t>
            </a:r>
            <a:endParaRPr lang="zh-TW" altLang="en-US" smtClean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4" t="36945" r="5000" b="23473"/>
          <a:stretch>
            <a:fillRect/>
          </a:stretch>
        </p:blipFill>
        <p:spPr bwMode="auto">
          <a:xfrm>
            <a:off x="34925" y="2468563"/>
            <a:ext cx="9132888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0CA214-34AA-4EC1-9376-354E148BB63A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6406" y="229394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【</a:t>
            </a:r>
            <a:r>
              <a:rPr lang="zh-TW" altLang="en-US" dirty="0" smtClean="0"/>
              <a:t>四技二專升學流程</a:t>
            </a:r>
            <a:r>
              <a:rPr lang="en-US" altLang="zh-TW" dirty="0" smtClean="0"/>
              <a:t>】</a:t>
            </a:r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755650" y="1412875"/>
            <a:ext cx="74168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>
                <a:solidFill>
                  <a:schemeClr val="tx1"/>
                </a:solidFill>
                <a:latin typeface="Arial" panose="020B0604020202020204" pitchFamily="34" charset="0"/>
              </a:rPr>
              <a:t>高職畢業生</a:t>
            </a:r>
          </a:p>
        </p:txBody>
      </p:sp>
      <p:sp>
        <p:nvSpPr>
          <p:cNvPr id="43013" name="Line 7"/>
          <p:cNvSpPr>
            <a:spLocks noChangeShapeType="1"/>
          </p:cNvSpPr>
          <p:nvPr/>
        </p:nvSpPr>
        <p:spPr bwMode="auto">
          <a:xfrm>
            <a:off x="2843213" y="19891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755650" y="2349500"/>
            <a:ext cx="4176713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參加四技二專統一入學測驗</a:t>
            </a:r>
          </a:p>
        </p:txBody>
      </p:sp>
      <p:sp>
        <p:nvSpPr>
          <p:cNvPr id="43015" name="Line 9"/>
          <p:cNvSpPr>
            <a:spLocks noChangeShapeType="1"/>
          </p:cNvSpPr>
          <p:nvPr/>
        </p:nvSpPr>
        <p:spPr bwMode="auto">
          <a:xfrm>
            <a:off x="2843213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16" name="Rectangle 10"/>
          <p:cNvSpPr>
            <a:spLocks noChangeArrowheads="1"/>
          </p:cNvSpPr>
          <p:nvPr/>
        </p:nvSpPr>
        <p:spPr bwMode="auto">
          <a:xfrm>
            <a:off x="755650" y="4221163"/>
            <a:ext cx="4176713" cy="5762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報名參加採計統測成績之招生管道</a:t>
            </a:r>
          </a:p>
        </p:txBody>
      </p:sp>
      <p:sp>
        <p:nvSpPr>
          <p:cNvPr id="43017" name="Rectangle 12"/>
          <p:cNvSpPr>
            <a:spLocks noChangeArrowheads="1"/>
          </p:cNvSpPr>
          <p:nvPr/>
        </p:nvSpPr>
        <p:spPr bwMode="auto">
          <a:xfrm>
            <a:off x="755650" y="5157788"/>
            <a:ext cx="1152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甄選入學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可報名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  <a:endParaRPr lang="zh-TW" altLang="en-US" sz="20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個志願</a:t>
            </a:r>
            <a:r>
              <a:rPr lang="en-US" altLang="zh-TW" sz="200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3018" name="Rectangle 14"/>
          <p:cNvSpPr>
            <a:spLocks noChangeArrowheads="1"/>
          </p:cNvSpPr>
          <p:nvPr/>
        </p:nvSpPr>
        <p:spPr bwMode="auto">
          <a:xfrm>
            <a:off x="2195513" y="5157788"/>
            <a:ext cx="1081087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日間部</a:t>
            </a:r>
            <a:b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聯合登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記分發</a:t>
            </a:r>
          </a:p>
        </p:txBody>
      </p:sp>
      <p:sp>
        <p:nvSpPr>
          <p:cNvPr id="43019" name="Rectangle 16"/>
          <p:cNvSpPr>
            <a:spLocks noChangeArrowheads="1"/>
          </p:cNvSpPr>
          <p:nvPr/>
        </p:nvSpPr>
        <p:spPr bwMode="auto">
          <a:xfrm>
            <a:off x="3563938" y="5157788"/>
            <a:ext cx="13684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進修部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獨招</a:t>
            </a:r>
            <a:endParaRPr lang="en-US" altLang="zh-TW" sz="2000" dirty="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3020" name="Rectangle 17"/>
          <p:cNvSpPr>
            <a:spLocks noChangeArrowheads="1"/>
          </p:cNvSpPr>
          <p:nvPr/>
        </p:nvSpPr>
        <p:spPr bwMode="auto">
          <a:xfrm>
            <a:off x="755650" y="3284538"/>
            <a:ext cx="4176713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取得統一入學測驗成績</a:t>
            </a:r>
          </a:p>
        </p:txBody>
      </p:sp>
      <p:sp>
        <p:nvSpPr>
          <p:cNvPr id="43021" name="Line 18"/>
          <p:cNvSpPr>
            <a:spLocks noChangeShapeType="1"/>
          </p:cNvSpPr>
          <p:nvPr/>
        </p:nvSpPr>
        <p:spPr bwMode="auto">
          <a:xfrm>
            <a:off x="2843213" y="38608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22" name="Line 19"/>
          <p:cNvSpPr>
            <a:spLocks noChangeShapeType="1"/>
          </p:cNvSpPr>
          <p:nvPr/>
        </p:nvSpPr>
        <p:spPr bwMode="auto">
          <a:xfrm>
            <a:off x="1258888" y="47974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23" name="Line 20"/>
          <p:cNvSpPr>
            <a:spLocks noChangeShapeType="1"/>
          </p:cNvSpPr>
          <p:nvPr/>
        </p:nvSpPr>
        <p:spPr bwMode="auto">
          <a:xfrm>
            <a:off x="2770188" y="47974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24" name="Line 21"/>
          <p:cNvSpPr>
            <a:spLocks noChangeShapeType="1"/>
          </p:cNvSpPr>
          <p:nvPr/>
        </p:nvSpPr>
        <p:spPr bwMode="auto">
          <a:xfrm>
            <a:off x="4211638" y="47974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25" name="Line 22"/>
          <p:cNvSpPr>
            <a:spLocks noChangeShapeType="1"/>
          </p:cNvSpPr>
          <p:nvPr/>
        </p:nvSpPr>
        <p:spPr bwMode="auto">
          <a:xfrm>
            <a:off x="6011863" y="19891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26" name="Rectangle 23"/>
          <p:cNvSpPr>
            <a:spLocks noChangeArrowheads="1"/>
          </p:cNvSpPr>
          <p:nvPr/>
        </p:nvSpPr>
        <p:spPr bwMode="auto">
          <a:xfrm>
            <a:off x="5219700" y="2349500"/>
            <a:ext cx="15843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符合技優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保送入學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報名資格</a:t>
            </a:r>
          </a:p>
        </p:txBody>
      </p:sp>
      <p:sp>
        <p:nvSpPr>
          <p:cNvPr id="43027" name="Rectangle 24"/>
          <p:cNvSpPr>
            <a:spLocks noChangeArrowheads="1"/>
          </p:cNvSpPr>
          <p:nvPr/>
        </p:nvSpPr>
        <p:spPr bwMode="auto">
          <a:xfrm>
            <a:off x="7092950" y="2349500"/>
            <a:ext cx="10795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符合技優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甄審入學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報名資格</a:t>
            </a:r>
          </a:p>
        </p:txBody>
      </p:sp>
      <p:sp>
        <p:nvSpPr>
          <p:cNvPr id="43028" name="Line 25"/>
          <p:cNvSpPr>
            <a:spLocks noChangeShapeType="1"/>
          </p:cNvSpPr>
          <p:nvPr/>
        </p:nvSpPr>
        <p:spPr bwMode="auto">
          <a:xfrm>
            <a:off x="7667625" y="19891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29" name="Line 26"/>
          <p:cNvSpPr>
            <a:spLocks noChangeShapeType="1"/>
          </p:cNvSpPr>
          <p:nvPr/>
        </p:nvSpPr>
        <p:spPr bwMode="auto">
          <a:xfrm>
            <a:off x="5724525" y="34290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30" name="Rectangle 27"/>
          <p:cNvSpPr>
            <a:spLocks noChangeArrowheads="1"/>
          </p:cNvSpPr>
          <p:nvPr/>
        </p:nvSpPr>
        <p:spPr bwMode="auto">
          <a:xfrm>
            <a:off x="5219700" y="5157788"/>
            <a:ext cx="1008063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參加技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優保送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入學</a:t>
            </a:r>
          </a:p>
        </p:txBody>
      </p:sp>
      <p:sp>
        <p:nvSpPr>
          <p:cNvPr id="43031" name="Rectangle 28"/>
          <p:cNvSpPr>
            <a:spLocks noChangeArrowheads="1"/>
          </p:cNvSpPr>
          <p:nvPr/>
        </p:nvSpPr>
        <p:spPr bwMode="auto">
          <a:xfrm>
            <a:off x="6443663" y="5157788"/>
            <a:ext cx="1728787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參加技優甄審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入學</a:t>
            </a:r>
            <a:r>
              <a:rPr lang="en-US" altLang="zh-TW" sz="200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可報名五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個志願</a:t>
            </a:r>
            <a:r>
              <a:rPr lang="en-US" altLang="zh-TW" sz="200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3032" name="Line 29"/>
          <p:cNvSpPr>
            <a:spLocks noChangeShapeType="1"/>
          </p:cNvSpPr>
          <p:nvPr/>
        </p:nvSpPr>
        <p:spPr bwMode="auto">
          <a:xfrm>
            <a:off x="6659563" y="34290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33" name="Line 30"/>
          <p:cNvSpPr>
            <a:spLocks noChangeShapeType="1"/>
          </p:cNvSpPr>
          <p:nvPr/>
        </p:nvSpPr>
        <p:spPr bwMode="auto">
          <a:xfrm>
            <a:off x="7667625" y="34290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2A6D1E-F156-4785-B5CB-101CF6CC26CC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1345" y="260648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【</a:t>
            </a:r>
            <a:r>
              <a:rPr lang="zh-TW" altLang="en-US" smtClean="0"/>
              <a:t>技專技優入學</a:t>
            </a:r>
            <a:r>
              <a:rPr lang="en-US" altLang="zh-TW" smtClean="0"/>
              <a:t>】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132856"/>
            <a:ext cx="7924800" cy="3890963"/>
          </a:xfrm>
        </p:spPr>
        <p:txBody>
          <a:bodyPr/>
          <a:lstStyle/>
          <a:p>
            <a:pPr eaLnBrk="1" hangingPunct="1"/>
            <a:r>
              <a:rPr lang="zh-TW" altLang="en-US" sz="3000" dirty="0" smtClean="0"/>
              <a:t>鼓勵曾在技能競賽榮獲大獎或取得甲級或乙級技術士證的優秀同學。</a:t>
            </a:r>
          </a:p>
          <a:p>
            <a:pPr eaLnBrk="1" hangingPunct="1"/>
            <a:r>
              <a:rPr lang="zh-TW" altLang="en-US" sz="3000" dirty="0" smtClean="0"/>
              <a:t>不採計統一入學測驗成績，不考筆試。</a:t>
            </a:r>
          </a:p>
          <a:p>
            <a:pPr eaLnBrk="1" hangingPunct="1"/>
            <a:r>
              <a:rPr lang="zh-TW" altLang="en-US" sz="3000" dirty="0" smtClean="0"/>
              <a:t>分為「保送入學」和「甄審入學」二種方式。</a:t>
            </a:r>
          </a:p>
          <a:p>
            <a:pPr eaLnBrk="1" hangingPunct="1"/>
            <a:r>
              <a:rPr lang="zh-TW" altLang="en-US" sz="3000" dirty="0" smtClean="0"/>
              <a:t>「保送入學」不需進行考試，直接選填志願。</a:t>
            </a:r>
          </a:p>
          <a:p>
            <a:pPr eaLnBrk="1" hangingPunct="1"/>
            <a:r>
              <a:rPr lang="zh-TW" altLang="en-US" sz="3000" dirty="0" smtClean="0"/>
              <a:t>「甄審入學」可選擇五個志願，需參加各校辦理之指定項目甄審。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3566E2-79AF-415C-8749-340308BACD75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15777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【</a:t>
            </a:r>
            <a:r>
              <a:rPr lang="zh-TW" altLang="en-US" dirty="0" smtClean="0"/>
              <a:t>技專技優入學</a:t>
            </a:r>
            <a:r>
              <a:rPr lang="en-US" altLang="zh-TW" dirty="0" smtClean="0"/>
              <a:t>】</a:t>
            </a:r>
            <a:r>
              <a:rPr lang="zh-TW" altLang="en-US" dirty="0" smtClean="0"/>
              <a:t>保送入學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755650" y="1484313"/>
            <a:ext cx="590391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技優保送入學報名及</a:t>
            </a:r>
            <a:r>
              <a:rPr lang="zh-TW" altLang="en-US" b="1">
                <a:solidFill>
                  <a:schemeClr val="tx1"/>
                </a:solidFill>
                <a:latin typeface="Arial" panose="020B0604020202020204" pitchFamily="34" charset="0"/>
              </a:rPr>
              <a:t>寄送得獎證明影本</a:t>
            </a: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資料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755650" y="2349500"/>
            <a:ext cx="59039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公告資格審查結果</a:t>
            </a:r>
          </a:p>
        </p:txBody>
      </p:sp>
      <p:sp>
        <p:nvSpPr>
          <p:cNvPr id="53254" name="Line 5"/>
          <p:cNvSpPr>
            <a:spLocks noChangeShapeType="1"/>
          </p:cNvSpPr>
          <p:nvPr/>
        </p:nvSpPr>
        <p:spPr bwMode="auto">
          <a:xfrm>
            <a:off x="3708400" y="19891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55" name="Line 6"/>
          <p:cNvSpPr>
            <a:spLocks noChangeShapeType="1"/>
          </p:cNvSpPr>
          <p:nvPr/>
        </p:nvSpPr>
        <p:spPr bwMode="auto">
          <a:xfrm>
            <a:off x="3708400" y="27813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755650" y="3141663"/>
            <a:ext cx="5903913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b="1">
                <a:solidFill>
                  <a:schemeClr val="tx1"/>
                </a:solidFill>
                <a:latin typeface="Arial" panose="020B0604020202020204" pitchFamily="34" charset="0"/>
              </a:rPr>
              <a:t>網路選填志願</a:t>
            </a:r>
            <a:r>
              <a:rPr lang="en-US" altLang="zh-TW" b="1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zh-TW" altLang="en-US" b="1">
                <a:solidFill>
                  <a:schemeClr val="tx1"/>
                </a:solidFill>
                <a:latin typeface="Arial" panose="020B0604020202020204" pitchFamily="34" charset="0"/>
              </a:rPr>
              <a:t>最多可填寫</a:t>
            </a:r>
            <a:r>
              <a:rPr lang="en-US" altLang="zh-TW" b="1">
                <a:solidFill>
                  <a:schemeClr val="tx1"/>
                </a:solidFill>
                <a:latin typeface="Arial" panose="020B0604020202020204" pitchFamily="34" charset="0"/>
              </a:rPr>
              <a:t>50</a:t>
            </a:r>
            <a:r>
              <a:rPr lang="zh-TW" altLang="en-US" b="1">
                <a:solidFill>
                  <a:schemeClr val="tx1"/>
                </a:solidFill>
                <a:latin typeface="Arial" panose="020B0604020202020204" pitchFamily="34" charset="0"/>
              </a:rPr>
              <a:t>個志願</a:t>
            </a:r>
            <a:r>
              <a:rPr lang="en-US" altLang="zh-TW" b="1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755650" y="3933825"/>
            <a:ext cx="5903913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保送分發放榜</a:t>
            </a:r>
          </a:p>
        </p:txBody>
      </p:sp>
      <p:sp>
        <p:nvSpPr>
          <p:cNvPr id="53258" name="Line 9"/>
          <p:cNvSpPr>
            <a:spLocks noChangeShapeType="1"/>
          </p:cNvSpPr>
          <p:nvPr/>
        </p:nvSpPr>
        <p:spPr bwMode="auto">
          <a:xfrm>
            <a:off x="37084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59" name="Line 14"/>
          <p:cNvSpPr>
            <a:spLocks noChangeShapeType="1"/>
          </p:cNvSpPr>
          <p:nvPr/>
        </p:nvSpPr>
        <p:spPr bwMode="auto">
          <a:xfrm>
            <a:off x="6656388" y="261461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60" name="Text Box 15"/>
          <p:cNvSpPr txBox="1">
            <a:spLocks noChangeArrowheads="1"/>
          </p:cNvSpPr>
          <p:nvPr/>
        </p:nvSpPr>
        <p:spPr bwMode="auto">
          <a:xfrm>
            <a:off x="6659563" y="1989138"/>
            <a:ext cx="1225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資格審查未通過</a:t>
            </a:r>
          </a:p>
        </p:txBody>
      </p:sp>
      <p:sp>
        <p:nvSpPr>
          <p:cNvPr id="53261" name="Text Box 17"/>
          <p:cNvSpPr txBox="1">
            <a:spLocks noChangeArrowheads="1"/>
          </p:cNvSpPr>
          <p:nvPr/>
        </p:nvSpPr>
        <p:spPr bwMode="auto">
          <a:xfrm>
            <a:off x="6659563" y="3573463"/>
            <a:ext cx="869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分發結果未錄取</a:t>
            </a:r>
          </a:p>
        </p:txBody>
      </p:sp>
      <p:sp>
        <p:nvSpPr>
          <p:cNvPr id="53262" name="Line 18"/>
          <p:cNvSpPr>
            <a:spLocks noChangeShapeType="1"/>
          </p:cNvSpPr>
          <p:nvPr/>
        </p:nvSpPr>
        <p:spPr bwMode="auto">
          <a:xfrm>
            <a:off x="7740650" y="2636838"/>
            <a:ext cx="0" cy="3744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63" name="Line 20"/>
          <p:cNvSpPr>
            <a:spLocks noChangeShapeType="1"/>
          </p:cNvSpPr>
          <p:nvPr/>
        </p:nvSpPr>
        <p:spPr bwMode="auto">
          <a:xfrm>
            <a:off x="6656388" y="419735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64" name="Text Box 23"/>
          <p:cNvSpPr txBox="1">
            <a:spLocks noChangeArrowheads="1"/>
          </p:cNvSpPr>
          <p:nvPr/>
        </p:nvSpPr>
        <p:spPr bwMode="auto">
          <a:xfrm>
            <a:off x="7164388" y="6308725"/>
            <a:ext cx="1223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</a:rPr>
              <a:t>下一管道</a:t>
            </a:r>
          </a:p>
        </p:txBody>
      </p:sp>
      <p:sp>
        <p:nvSpPr>
          <p:cNvPr id="53265" name="矩形 15"/>
          <p:cNvSpPr>
            <a:spLocks noChangeArrowheads="1"/>
          </p:cNvSpPr>
          <p:nvPr/>
        </p:nvSpPr>
        <p:spPr bwMode="auto">
          <a:xfrm>
            <a:off x="539750" y="5300663"/>
            <a:ext cx="6480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chemeClr val="tx1"/>
                </a:solidFill>
                <a:latin typeface="Arial" panose="020B0604020202020204" pitchFamily="34" charset="0"/>
              </a:rPr>
              <a:t>PS.</a:t>
            </a:r>
            <a:r>
              <a:rPr lang="zh-TW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符合保送入學資格的同學，亦可同時報名甄審入學。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課程架構說明</a:t>
            </a:r>
          </a:p>
          <a:p>
            <a:pPr eaLnBrk="1" hangingPunct="1"/>
            <a:r>
              <a:rPr lang="zh-TW" altLang="en-US" smtClean="0"/>
              <a:t>檢定考試說明</a:t>
            </a:r>
          </a:p>
          <a:p>
            <a:pPr eaLnBrk="1" hangingPunct="1"/>
            <a:r>
              <a:rPr lang="zh-TW" altLang="en-US" smtClean="0"/>
              <a:t>升學考試及方式說明</a:t>
            </a:r>
          </a:p>
          <a:p>
            <a:pPr eaLnBrk="1" hangingPunct="1"/>
            <a:r>
              <a:rPr lang="zh-TW" altLang="en-US" smtClean="0"/>
              <a:t>學校相關資訊查詢</a:t>
            </a:r>
          </a:p>
          <a:p>
            <a:pPr eaLnBrk="1" hangingPunct="1"/>
            <a:r>
              <a:rPr lang="zh-TW" altLang="en-US" smtClean="0"/>
              <a:t>聯絡方式</a:t>
            </a:r>
          </a:p>
        </p:txBody>
      </p:sp>
      <p:sp>
        <p:nvSpPr>
          <p:cNvPr id="12291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010E77-C31F-492D-B431-A89D9A00DA75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簡報大綱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DD73DF-BFCA-43B9-9671-040863D14C78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64356" y="243682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【</a:t>
            </a:r>
            <a:r>
              <a:rPr lang="zh-TW" altLang="en-US" dirty="0" smtClean="0"/>
              <a:t>技專技優入學</a:t>
            </a:r>
            <a:r>
              <a:rPr lang="en-US" altLang="zh-TW" dirty="0" smtClean="0"/>
              <a:t>】</a:t>
            </a:r>
            <a:r>
              <a:rPr lang="zh-TW" altLang="en-US" dirty="0" smtClean="0"/>
              <a:t>甄審入學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755650" y="1484313"/>
            <a:ext cx="590391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技優甄審入學資格審查送件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755650" y="2276475"/>
            <a:ext cx="590391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網路報名及繳費</a:t>
            </a:r>
            <a:r>
              <a:rPr lang="en-US" altLang="zh-TW" b="1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zh-TW" altLang="en-US" b="1">
                <a:solidFill>
                  <a:schemeClr val="tx1"/>
                </a:solidFill>
                <a:latin typeface="Arial" panose="020B0604020202020204" pitchFamily="34" charset="0"/>
              </a:rPr>
              <a:t>最多可報</a:t>
            </a:r>
            <a:r>
              <a:rPr lang="en-US" altLang="zh-TW" b="1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r>
              <a:rPr lang="zh-TW" altLang="en-US" b="1">
                <a:solidFill>
                  <a:schemeClr val="tx1"/>
                </a:solidFill>
                <a:latin typeface="Arial" panose="020B0604020202020204" pitchFamily="34" charset="0"/>
              </a:rPr>
              <a:t>個志願</a:t>
            </a:r>
            <a:r>
              <a:rPr lang="en-US" altLang="zh-TW" b="1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；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並且向各四技二專學校繳交報名資料</a:t>
            </a:r>
          </a:p>
        </p:txBody>
      </p:sp>
      <p:sp>
        <p:nvSpPr>
          <p:cNvPr id="55302" name="Line 5"/>
          <p:cNvSpPr>
            <a:spLocks noChangeShapeType="1"/>
          </p:cNvSpPr>
          <p:nvPr/>
        </p:nvSpPr>
        <p:spPr bwMode="auto">
          <a:xfrm>
            <a:off x="3708400" y="19891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03" name="Line 6"/>
          <p:cNvSpPr>
            <a:spLocks noChangeShapeType="1"/>
          </p:cNvSpPr>
          <p:nvPr/>
        </p:nvSpPr>
        <p:spPr bwMode="auto">
          <a:xfrm>
            <a:off x="3708400" y="2924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04" name="Rectangle 7"/>
          <p:cNvSpPr>
            <a:spLocks noChangeArrowheads="1"/>
          </p:cNvSpPr>
          <p:nvPr/>
        </p:nvSpPr>
        <p:spPr bwMode="auto">
          <a:xfrm>
            <a:off x="755650" y="3213100"/>
            <a:ext cx="590391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各四技二專學校</a:t>
            </a:r>
            <a:r>
              <a:rPr lang="zh-TW" altLang="en-US" b="1">
                <a:solidFill>
                  <a:schemeClr val="tx1"/>
                </a:solidFill>
                <a:latin typeface="Arial" panose="020B0604020202020204" pitchFamily="34" charset="0"/>
              </a:rPr>
              <a:t>進行指定項目甄審</a:t>
            </a:r>
          </a:p>
        </p:txBody>
      </p:sp>
      <p:sp>
        <p:nvSpPr>
          <p:cNvPr id="55305" name="Rectangle 8"/>
          <p:cNvSpPr>
            <a:spLocks noChangeArrowheads="1"/>
          </p:cNvSpPr>
          <p:nvPr/>
        </p:nvSpPr>
        <p:spPr bwMode="auto">
          <a:xfrm>
            <a:off x="755650" y="4005263"/>
            <a:ext cx="5903913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各四技二專學校公告正備取名單</a:t>
            </a:r>
          </a:p>
        </p:txBody>
      </p:sp>
      <p:sp>
        <p:nvSpPr>
          <p:cNvPr id="55306" name="Line 9"/>
          <p:cNvSpPr>
            <a:spLocks noChangeShapeType="1"/>
          </p:cNvSpPr>
          <p:nvPr/>
        </p:nvSpPr>
        <p:spPr bwMode="auto">
          <a:xfrm>
            <a:off x="3708400" y="37163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07" name="Rectangle 10"/>
          <p:cNvSpPr>
            <a:spLocks noChangeArrowheads="1"/>
          </p:cNvSpPr>
          <p:nvPr/>
        </p:nvSpPr>
        <p:spPr bwMode="auto">
          <a:xfrm>
            <a:off x="755650" y="4724400"/>
            <a:ext cx="590391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正取生及備取生到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四技二專聯合甄選委員會網站登記就讀志願序</a:t>
            </a:r>
          </a:p>
        </p:txBody>
      </p:sp>
      <p:sp>
        <p:nvSpPr>
          <p:cNvPr id="55308" name="Line 11"/>
          <p:cNvSpPr>
            <a:spLocks noChangeShapeType="1"/>
          </p:cNvSpPr>
          <p:nvPr/>
        </p:nvSpPr>
        <p:spPr bwMode="auto">
          <a:xfrm>
            <a:off x="3708400" y="44370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09" name="Line 12"/>
          <p:cNvSpPr>
            <a:spLocks noChangeShapeType="1"/>
          </p:cNvSpPr>
          <p:nvPr/>
        </p:nvSpPr>
        <p:spPr bwMode="auto">
          <a:xfrm>
            <a:off x="3708400" y="53736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10" name="Rectangle 13"/>
          <p:cNvSpPr>
            <a:spLocks noChangeArrowheads="1"/>
          </p:cNvSpPr>
          <p:nvPr/>
        </p:nvSpPr>
        <p:spPr bwMode="auto">
          <a:xfrm>
            <a:off x="755650" y="5661025"/>
            <a:ext cx="5903913" cy="5048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就讀志願序統一分發放榜</a:t>
            </a:r>
          </a:p>
        </p:txBody>
      </p:sp>
      <p:sp>
        <p:nvSpPr>
          <p:cNvPr id="55311" name="Line 14"/>
          <p:cNvSpPr>
            <a:spLocks noChangeShapeType="1"/>
          </p:cNvSpPr>
          <p:nvPr/>
        </p:nvSpPr>
        <p:spPr bwMode="auto">
          <a:xfrm>
            <a:off x="6656388" y="261461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12" name="Text Box 15"/>
          <p:cNvSpPr txBox="1">
            <a:spLocks noChangeArrowheads="1"/>
          </p:cNvSpPr>
          <p:nvPr/>
        </p:nvSpPr>
        <p:spPr bwMode="auto">
          <a:xfrm>
            <a:off x="6659563" y="1989138"/>
            <a:ext cx="1225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資格審查未通過</a:t>
            </a:r>
          </a:p>
        </p:txBody>
      </p:sp>
      <p:sp>
        <p:nvSpPr>
          <p:cNvPr id="55313" name="Line 16"/>
          <p:cNvSpPr>
            <a:spLocks noChangeShapeType="1"/>
          </p:cNvSpPr>
          <p:nvPr/>
        </p:nvSpPr>
        <p:spPr bwMode="auto">
          <a:xfrm>
            <a:off x="6656388" y="59261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14" name="Text Box 17"/>
          <p:cNvSpPr txBox="1">
            <a:spLocks noChangeArrowheads="1"/>
          </p:cNvSpPr>
          <p:nvPr/>
        </p:nvSpPr>
        <p:spPr bwMode="auto">
          <a:xfrm>
            <a:off x="6659563" y="5300663"/>
            <a:ext cx="869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分發結果未錄取</a:t>
            </a:r>
          </a:p>
        </p:txBody>
      </p:sp>
      <p:sp>
        <p:nvSpPr>
          <p:cNvPr id="55315" name="Line 18"/>
          <p:cNvSpPr>
            <a:spLocks noChangeShapeType="1"/>
          </p:cNvSpPr>
          <p:nvPr/>
        </p:nvSpPr>
        <p:spPr bwMode="auto">
          <a:xfrm>
            <a:off x="7740650" y="2636838"/>
            <a:ext cx="0" cy="3744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6656388" y="419735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659563" y="3284538"/>
            <a:ext cx="869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所有志願通通未錄取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7164388" y="6308725"/>
            <a:ext cx="1223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</a:rPr>
              <a:t>下一管道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55CE6B-34D0-4A46-98B1-8FCA25D22F01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012" y="80964"/>
            <a:ext cx="8435975" cy="11430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【</a:t>
            </a:r>
            <a:r>
              <a:rPr lang="zh-TW" altLang="en-US" dirty="0" smtClean="0"/>
              <a:t>技專統測升學流程</a:t>
            </a:r>
            <a:r>
              <a:rPr lang="en-US" altLang="zh-TW" dirty="0" smtClean="0"/>
              <a:t>】</a:t>
            </a: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755650" y="1700213"/>
            <a:ext cx="4176713" cy="574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四技二專統一入學測驗</a:t>
            </a:r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2843213" y="22748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755650" y="2635250"/>
            <a:ext cx="4176713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四技二專甄選入學</a:t>
            </a:r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>
            <a:off x="2843213" y="32115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755650" y="3571875"/>
            <a:ext cx="4176713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四技二專日間部聯合登記分發</a:t>
            </a:r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>
            <a:off x="2843213" y="41481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8" name="Rectangle 11"/>
          <p:cNvSpPr>
            <a:spLocks noChangeArrowheads="1"/>
          </p:cNvSpPr>
          <p:nvPr/>
        </p:nvSpPr>
        <p:spPr bwMode="auto">
          <a:xfrm>
            <a:off x="767772" y="4518025"/>
            <a:ext cx="4176713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其他聯招過後的單獨招生</a:t>
            </a:r>
          </a:p>
        </p:txBody>
      </p:sp>
      <p:sp>
        <p:nvSpPr>
          <p:cNvPr id="45069" name="Text Box 12"/>
          <p:cNvSpPr txBox="1">
            <a:spLocks noChangeArrowheads="1"/>
          </p:cNvSpPr>
          <p:nvPr/>
        </p:nvSpPr>
        <p:spPr bwMode="auto">
          <a:xfrm>
            <a:off x="2824163" y="2227263"/>
            <a:ext cx="178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取得統測成績單</a:t>
            </a:r>
          </a:p>
        </p:txBody>
      </p:sp>
      <p:sp>
        <p:nvSpPr>
          <p:cNvPr id="45070" name="Text Box 13"/>
          <p:cNvSpPr txBox="1">
            <a:spLocks noChangeArrowheads="1"/>
          </p:cNvSpPr>
          <p:nvPr/>
        </p:nvSpPr>
        <p:spPr bwMode="auto">
          <a:xfrm>
            <a:off x="2824163" y="3162300"/>
            <a:ext cx="2324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資格不符或未錄取</a:t>
            </a:r>
          </a:p>
        </p:txBody>
      </p:sp>
      <p:sp>
        <p:nvSpPr>
          <p:cNvPr id="45071" name="Text Box 14"/>
          <p:cNvSpPr txBox="1">
            <a:spLocks noChangeArrowheads="1"/>
          </p:cNvSpPr>
          <p:nvPr/>
        </p:nvSpPr>
        <p:spPr bwMode="auto">
          <a:xfrm>
            <a:off x="2843213" y="4075113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放榜結果不理想</a:t>
            </a:r>
          </a:p>
        </p:txBody>
      </p:sp>
      <p:sp>
        <p:nvSpPr>
          <p:cNvPr id="45073" name="Rectangle 16"/>
          <p:cNvSpPr>
            <a:spLocks noChangeArrowheads="1"/>
          </p:cNvSpPr>
          <p:nvPr/>
        </p:nvSpPr>
        <p:spPr bwMode="auto">
          <a:xfrm>
            <a:off x="6372225" y="2635250"/>
            <a:ext cx="1800225" cy="266595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>
                <a:solidFill>
                  <a:schemeClr val="tx1"/>
                </a:solidFill>
                <a:latin typeface="Arial" panose="020B0604020202020204" pitchFamily="34" charset="0"/>
              </a:rPr>
              <a:t>快樂的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>
                <a:solidFill>
                  <a:schemeClr val="tx1"/>
                </a:solidFill>
                <a:latin typeface="Arial" panose="020B0604020202020204" pitchFamily="34" charset="0"/>
              </a:rPr>
              <a:t>四技生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>
                <a:solidFill>
                  <a:schemeClr val="tx1"/>
                </a:solidFill>
                <a:latin typeface="Arial" panose="020B0604020202020204" pitchFamily="34" charset="0"/>
              </a:rPr>
              <a:t>或大學生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>
                <a:solidFill>
                  <a:schemeClr val="tx1"/>
                </a:solidFill>
                <a:latin typeface="Arial" panose="020B0604020202020204" pitchFamily="34" charset="0"/>
              </a:rPr>
              <a:t>或二專生</a:t>
            </a:r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>
            <a:off x="4932363" y="2995613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75" name="Line 18"/>
          <p:cNvSpPr>
            <a:spLocks noChangeShapeType="1"/>
          </p:cNvSpPr>
          <p:nvPr/>
        </p:nvSpPr>
        <p:spPr bwMode="auto">
          <a:xfrm>
            <a:off x="4932363" y="3859213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76" name="Line 19"/>
          <p:cNvSpPr>
            <a:spLocks noChangeShapeType="1"/>
          </p:cNvSpPr>
          <p:nvPr/>
        </p:nvSpPr>
        <p:spPr bwMode="auto">
          <a:xfrm>
            <a:off x="4932363" y="4795838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78" name="Text Box 21"/>
          <p:cNvSpPr txBox="1">
            <a:spLocks noChangeArrowheads="1"/>
          </p:cNvSpPr>
          <p:nvPr/>
        </p:nvSpPr>
        <p:spPr bwMode="auto">
          <a:xfrm>
            <a:off x="4911725" y="2586038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錄取</a:t>
            </a:r>
          </a:p>
        </p:txBody>
      </p:sp>
      <p:sp>
        <p:nvSpPr>
          <p:cNvPr id="45079" name="Text Box 22"/>
          <p:cNvSpPr txBox="1">
            <a:spLocks noChangeArrowheads="1"/>
          </p:cNvSpPr>
          <p:nvPr/>
        </p:nvSpPr>
        <p:spPr bwMode="auto">
          <a:xfrm>
            <a:off x="4932363" y="3500438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錄取</a:t>
            </a:r>
          </a:p>
        </p:txBody>
      </p:sp>
      <p:sp>
        <p:nvSpPr>
          <p:cNvPr id="45080" name="Text Box 23"/>
          <p:cNvSpPr txBox="1">
            <a:spLocks noChangeArrowheads="1"/>
          </p:cNvSpPr>
          <p:nvPr/>
        </p:nvSpPr>
        <p:spPr bwMode="auto">
          <a:xfrm>
            <a:off x="4932363" y="443547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錄取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CC06B4-0440-47C3-9D56-5AA799D5213E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64356" y="227013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【</a:t>
            </a:r>
            <a:r>
              <a:rPr lang="zh-TW" altLang="en-US" smtClean="0"/>
              <a:t>技專甄選入學流程</a:t>
            </a:r>
            <a:r>
              <a:rPr lang="en-US" altLang="zh-TW" smtClean="0"/>
              <a:t>】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755650" y="1484313"/>
            <a:ext cx="727233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測驗中心寄發四技二專統一入學測驗成績單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755650" y="2133600"/>
            <a:ext cx="590391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第一階段報名：可報名</a:t>
            </a:r>
            <a:r>
              <a:rPr lang="zh-TW" altLang="en-US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最多</a:t>
            </a:r>
            <a:r>
              <a:rPr lang="en-US" altLang="zh-TW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  <a:r>
              <a:rPr lang="zh-TW" altLang="en-US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個志願（</a:t>
            </a:r>
            <a:r>
              <a:rPr lang="en-US" altLang="zh-TW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111</a:t>
            </a:r>
            <a:r>
              <a:rPr lang="zh-TW" altLang="en-US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調整</a:t>
            </a:r>
            <a:r>
              <a:rPr lang="en-US" altLang="zh-TW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endParaRPr lang="zh-TW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7110" name="Line 5"/>
          <p:cNvSpPr>
            <a:spLocks noChangeShapeType="1"/>
          </p:cNvSpPr>
          <p:nvPr/>
        </p:nvSpPr>
        <p:spPr bwMode="auto">
          <a:xfrm>
            <a:off x="3708400" y="18462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>
            <a:off x="3708400" y="24939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755650" y="2781300"/>
            <a:ext cx="590391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第一階段：統測成績篩選</a:t>
            </a:r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755650" y="3429000"/>
            <a:ext cx="590391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第二階段報名：通過篩選者，可進入第二階段甄試</a:t>
            </a:r>
          </a:p>
        </p:txBody>
      </p:sp>
      <p:sp>
        <p:nvSpPr>
          <p:cNvPr id="47114" name="Line 9"/>
          <p:cNvSpPr>
            <a:spLocks noChangeShapeType="1"/>
          </p:cNvSpPr>
          <p:nvPr/>
        </p:nvSpPr>
        <p:spPr bwMode="auto">
          <a:xfrm>
            <a:off x="3708400" y="31400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755650" y="4076700"/>
            <a:ext cx="590391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第二階段：指定項目甄試</a:t>
            </a:r>
          </a:p>
        </p:txBody>
      </p:sp>
      <p:sp>
        <p:nvSpPr>
          <p:cNvPr id="47116" name="Line 11"/>
          <p:cNvSpPr>
            <a:spLocks noChangeShapeType="1"/>
          </p:cNvSpPr>
          <p:nvPr/>
        </p:nvSpPr>
        <p:spPr bwMode="auto">
          <a:xfrm>
            <a:off x="3708400" y="37893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17" name="Line 12"/>
          <p:cNvSpPr>
            <a:spLocks noChangeShapeType="1"/>
          </p:cNvSpPr>
          <p:nvPr/>
        </p:nvSpPr>
        <p:spPr bwMode="auto">
          <a:xfrm>
            <a:off x="3708400" y="55895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18" name="Rectangle 13"/>
          <p:cNvSpPr>
            <a:spLocks noChangeArrowheads="1"/>
          </p:cNvSpPr>
          <p:nvPr/>
        </p:nvSpPr>
        <p:spPr bwMode="auto">
          <a:xfrm>
            <a:off x="755650" y="5876925"/>
            <a:ext cx="590391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就讀志願序統一分發放榜</a:t>
            </a:r>
          </a:p>
        </p:txBody>
      </p:sp>
      <p:sp>
        <p:nvSpPr>
          <p:cNvPr id="47119" name="Line 14"/>
          <p:cNvSpPr>
            <a:spLocks noChangeShapeType="1"/>
          </p:cNvSpPr>
          <p:nvPr/>
        </p:nvSpPr>
        <p:spPr bwMode="auto">
          <a:xfrm>
            <a:off x="6678613" y="2974975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6659563" y="2349500"/>
            <a:ext cx="86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全部</a:t>
            </a:r>
            <a:b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未通過</a:t>
            </a:r>
          </a:p>
        </p:txBody>
      </p:sp>
      <p:sp>
        <p:nvSpPr>
          <p:cNvPr id="47121" name="Line 18"/>
          <p:cNvSpPr>
            <a:spLocks noChangeShapeType="1"/>
          </p:cNvSpPr>
          <p:nvPr/>
        </p:nvSpPr>
        <p:spPr bwMode="auto">
          <a:xfrm>
            <a:off x="6656388" y="60706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22" name="Text Box 19"/>
          <p:cNvSpPr txBox="1">
            <a:spLocks noChangeArrowheads="1"/>
          </p:cNvSpPr>
          <p:nvPr/>
        </p:nvSpPr>
        <p:spPr bwMode="auto">
          <a:xfrm>
            <a:off x="6659563" y="5734050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未錄取</a:t>
            </a:r>
            <a:endParaRPr lang="zh-TW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7123" name="Line 20"/>
          <p:cNvSpPr>
            <a:spLocks noChangeShapeType="1"/>
          </p:cNvSpPr>
          <p:nvPr/>
        </p:nvSpPr>
        <p:spPr bwMode="auto">
          <a:xfrm>
            <a:off x="7740650" y="1844675"/>
            <a:ext cx="0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24" name="Text Box 21"/>
          <p:cNvSpPr txBox="1">
            <a:spLocks noChangeArrowheads="1"/>
          </p:cNvSpPr>
          <p:nvPr/>
        </p:nvSpPr>
        <p:spPr bwMode="auto">
          <a:xfrm>
            <a:off x="7164388" y="6308725"/>
            <a:ext cx="1223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</a:rPr>
              <a:t>下一管道</a:t>
            </a:r>
          </a:p>
        </p:txBody>
      </p:sp>
      <p:sp>
        <p:nvSpPr>
          <p:cNvPr id="47125" name="Rectangle 22"/>
          <p:cNvSpPr>
            <a:spLocks noChangeArrowheads="1"/>
          </p:cNvSpPr>
          <p:nvPr/>
        </p:nvSpPr>
        <p:spPr bwMode="auto">
          <a:xfrm>
            <a:off x="755650" y="5300663"/>
            <a:ext cx="590391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考生填寫就讀志願序</a:t>
            </a:r>
          </a:p>
        </p:txBody>
      </p:sp>
      <p:sp>
        <p:nvSpPr>
          <p:cNvPr id="47126" name="Line 23"/>
          <p:cNvSpPr>
            <a:spLocks noChangeShapeType="1"/>
          </p:cNvSpPr>
          <p:nvPr/>
        </p:nvSpPr>
        <p:spPr bwMode="auto">
          <a:xfrm>
            <a:off x="3708400" y="50117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27" name="Rectangle 24"/>
          <p:cNvSpPr>
            <a:spLocks noChangeArrowheads="1"/>
          </p:cNvSpPr>
          <p:nvPr/>
        </p:nvSpPr>
        <p:spPr bwMode="auto">
          <a:xfrm>
            <a:off x="755650" y="4724400"/>
            <a:ext cx="590391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招生學校公告正備取結果</a:t>
            </a:r>
          </a:p>
        </p:txBody>
      </p:sp>
      <p:sp>
        <p:nvSpPr>
          <p:cNvPr id="47128" name="Line 25"/>
          <p:cNvSpPr>
            <a:spLocks noChangeShapeType="1"/>
          </p:cNvSpPr>
          <p:nvPr/>
        </p:nvSpPr>
        <p:spPr bwMode="auto">
          <a:xfrm>
            <a:off x="3708400" y="44370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29" name="Line 26"/>
          <p:cNvSpPr>
            <a:spLocks noChangeShapeType="1"/>
          </p:cNvSpPr>
          <p:nvPr/>
        </p:nvSpPr>
        <p:spPr bwMode="auto">
          <a:xfrm>
            <a:off x="6678613" y="4918075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30" name="Text Box 27"/>
          <p:cNvSpPr txBox="1">
            <a:spLocks noChangeArrowheads="1"/>
          </p:cNvSpPr>
          <p:nvPr/>
        </p:nvSpPr>
        <p:spPr bwMode="auto">
          <a:xfrm>
            <a:off x="6659563" y="4292600"/>
            <a:ext cx="86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全部</a:t>
            </a:r>
            <a:b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不錄取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84587C-9C4D-4486-9D9A-D425287FEE95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kumimoji="0" lang="en-US" altLang="zh-TW" sz="1200" dirty="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64356" y="268288"/>
            <a:ext cx="8015288" cy="914400"/>
          </a:xfrm>
        </p:spPr>
        <p:txBody>
          <a:bodyPr/>
          <a:lstStyle/>
          <a:p>
            <a:pPr eaLnBrk="1" hangingPunct="1"/>
            <a:r>
              <a:rPr lang="en-US" altLang="zh-TW" smtClean="0"/>
              <a:t>【</a:t>
            </a:r>
            <a:r>
              <a:rPr lang="zh-TW" altLang="en-US" smtClean="0"/>
              <a:t>聯合登記分發流程</a:t>
            </a:r>
            <a:r>
              <a:rPr lang="en-US" altLang="zh-TW" smtClean="0"/>
              <a:t>】</a:t>
            </a: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755650" y="1484313"/>
            <a:ext cx="72723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甄選落榜／甄選上了卻不想唸或沒辦法唸／未報名甄選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755650" y="2276475"/>
            <a:ext cx="3024188" cy="6477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日間部聯合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登記分發報名繳費</a:t>
            </a:r>
          </a:p>
        </p:txBody>
      </p:sp>
      <p:sp>
        <p:nvSpPr>
          <p:cNvPr id="49158" name="Line 5"/>
          <p:cNvSpPr>
            <a:spLocks noChangeShapeType="1"/>
          </p:cNvSpPr>
          <p:nvPr/>
        </p:nvSpPr>
        <p:spPr bwMode="auto">
          <a:xfrm>
            <a:off x="2268538" y="19891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>
            <a:off x="2268538" y="2924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60" name="Rectangle 7"/>
          <p:cNvSpPr>
            <a:spLocks noChangeArrowheads="1"/>
          </p:cNvSpPr>
          <p:nvPr/>
        </p:nvSpPr>
        <p:spPr bwMode="auto">
          <a:xfrm>
            <a:off x="755650" y="3213100"/>
            <a:ext cx="3024188" cy="5048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網路選填志願</a:t>
            </a:r>
          </a:p>
        </p:txBody>
      </p:sp>
      <p:sp>
        <p:nvSpPr>
          <p:cNvPr id="49161" name="Line 8"/>
          <p:cNvSpPr>
            <a:spLocks noChangeShapeType="1"/>
          </p:cNvSpPr>
          <p:nvPr/>
        </p:nvSpPr>
        <p:spPr bwMode="auto">
          <a:xfrm>
            <a:off x="2268538" y="37163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64" name="Rectangle 11"/>
          <p:cNvSpPr>
            <a:spLocks noChangeArrowheads="1"/>
          </p:cNvSpPr>
          <p:nvPr/>
        </p:nvSpPr>
        <p:spPr bwMode="auto">
          <a:xfrm>
            <a:off x="5003800" y="5589588"/>
            <a:ext cx="3024188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現場直接辦理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登記、分發、報到手續</a:t>
            </a:r>
          </a:p>
        </p:txBody>
      </p:sp>
      <p:sp>
        <p:nvSpPr>
          <p:cNvPr id="49165" name="Line 12"/>
          <p:cNvSpPr>
            <a:spLocks noChangeShapeType="1"/>
          </p:cNvSpPr>
          <p:nvPr/>
        </p:nvSpPr>
        <p:spPr bwMode="auto">
          <a:xfrm>
            <a:off x="6516688" y="19891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66" name="Rectangle 13"/>
          <p:cNvSpPr>
            <a:spLocks noChangeArrowheads="1"/>
          </p:cNvSpPr>
          <p:nvPr/>
        </p:nvSpPr>
        <p:spPr bwMode="auto">
          <a:xfrm>
            <a:off x="5015806" y="4005263"/>
            <a:ext cx="3024188" cy="86756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報名各校進修部獨招</a:t>
            </a:r>
            <a:endParaRPr lang="zh-TW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9167" name="Rectangle 14"/>
          <p:cNvSpPr>
            <a:spLocks noChangeArrowheads="1"/>
          </p:cNvSpPr>
          <p:nvPr/>
        </p:nvSpPr>
        <p:spPr bwMode="auto">
          <a:xfrm>
            <a:off x="755650" y="4005263"/>
            <a:ext cx="3024188" cy="863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分發結果放榜</a:t>
            </a:r>
          </a:p>
        </p:txBody>
      </p:sp>
      <p:sp>
        <p:nvSpPr>
          <p:cNvPr id="49170" name="Line 17"/>
          <p:cNvSpPr>
            <a:spLocks noChangeShapeType="1"/>
          </p:cNvSpPr>
          <p:nvPr/>
        </p:nvSpPr>
        <p:spPr bwMode="auto">
          <a:xfrm>
            <a:off x="3779838" y="4724400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71" name="Text Box 18"/>
          <p:cNvSpPr txBox="1">
            <a:spLocks noChangeArrowheads="1"/>
          </p:cNvSpPr>
          <p:nvPr/>
        </p:nvSpPr>
        <p:spPr bwMode="auto">
          <a:xfrm>
            <a:off x="4067175" y="43656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落榜</a:t>
            </a:r>
          </a:p>
        </p:txBody>
      </p:sp>
      <p:sp>
        <p:nvSpPr>
          <p:cNvPr id="49172" name="Rectangle 19"/>
          <p:cNvSpPr>
            <a:spLocks noChangeArrowheads="1"/>
          </p:cNvSpPr>
          <p:nvPr/>
        </p:nvSpPr>
        <p:spPr bwMode="auto">
          <a:xfrm>
            <a:off x="755650" y="5589588"/>
            <a:ext cx="3024188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依錄取學校寄來的報到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chemeClr val="tx1"/>
                </a:solidFill>
                <a:latin typeface="Arial" panose="020B0604020202020204" pitchFamily="34" charset="0"/>
              </a:rPr>
              <a:t>通知單至錄取學校報到</a:t>
            </a:r>
          </a:p>
        </p:txBody>
      </p:sp>
      <p:sp>
        <p:nvSpPr>
          <p:cNvPr id="49173" name="Line 20"/>
          <p:cNvSpPr>
            <a:spLocks noChangeShapeType="1"/>
          </p:cNvSpPr>
          <p:nvPr/>
        </p:nvSpPr>
        <p:spPr bwMode="auto">
          <a:xfrm>
            <a:off x="2268538" y="48688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74" name="Line 21"/>
          <p:cNvSpPr>
            <a:spLocks noChangeShapeType="1"/>
          </p:cNvSpPr>
          <p:nvPr/>
        </p:nvSpPr>
        <p:spPr bwMode="auto">
          <a:xfrm>
            <a:off x="6516688" y="48688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75" name="Text Box 22"/>
          <p:cNvSpPr txBox="1">
            <a:spLocks noChangeArrowheads="1"/>
          </p:cNvSpPr>
          <p:nvPr/>
        </p:nvSpPr>
        <p:spPr bwMode="auto">
          <a:xfrm>
            <a:off x="2268538" y="50133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chemeClr val="tx1"/>
                </a:solidFill>
                <a:latin typeface="Arial" panose="020B0604020202020204" pitchFamily="34" charset="0"/>
              </a:rPr>
              <a:t>錄取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FE3B7-64B8-43DC-B37D-6A528FBDB717}" type="slidenum">
              <a:rPr lang="en-US" altLang="zh-TW" smtClean="0">
                <a:latin typeface="Arial Black" panose="020B0A04020102020204" pitchFamily="34" charset="0"/>
              </a:rPr>
              <a:pPr>
                <a:defRPr/>
              </a:pPr>
              <a:t>24</a:t>
            </a:fld>
            <a:endParaRPr lang="en-US" altLang="zh-TW" dirty="0">
              <a:latin typeface="Arial Black" panose="020B0A04020102020204" pitchFamily="34" charset="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468313" y="350118"/>
            <a:ext cx="8229600" cy="9255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  <a:ea typeface="標楷體" pitchFamily="65" charset="-12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kumimoji="0" lang="en-US" altLang="zh-TW" sz="4800" dirty="0" smtClean="0">
                <a:solidFill>
                  <a:schemeClr val="bg1"/>
                </a:solidFill>
                <a:latin typeface="微軟正黑體" pitchFamily="34" charset="-120"/>
                <a:cs typeface="+mn-cs"/>
              </a:rPr>
              <a:t>【</a:t>
            </a:r>
            <a:r>
              <a:rPr kumimoji="0" lang="zh-TW" altLang="en-US" sz="4800" dirty="0" smtClean="0">
                <a:solidFill>
                  <a:schemeClr val="bg1"/>
                </a:solidFill>
                <a:latin typeface="微軟正黑體" pitchFamily="34" charset="-120"/>
                <a:cs typeface="+mn-cs"/>
              </a:rPr>
              <a:t>升學進路</a:t>
            </a:r>
            <a:r>
              <a:rPr kumimoji="0" lang="en-US" altLang="zh-TW" sz="4800" dirty="0" smtClean="0">
                <a:solidFill>
                  <a:schemeClr val="bg1"/>
                </a:solidFill>
                <a:latin typeface="微軟正黑體" pitchFamily="34" charset="-120"/>
                <a:cs typeface="+mn-cs"/>
              </a:rPr>
              <a:t>】</a:t>
            </a:r>
            <a:r>
              <a:rPr kumimoji="0" lang="zh-TW" altLang="en-US" sz="4800" dirty="0" smtClean="0">
                <a:solidFill>
                  <a:schemeClr val="bg1"/>
                </a:solidFill>
                <a:latin typeface="微軟正黑體" pitchFamily="34" charset="-120"/>
                <a:cs typeface="+mn-cs"/>
              </a:rPr>
              <a:t>重點整理</a:t>
            </a:r>
            <a:endParaRPr kumimoji="0" lang="zh-TW" altLang="en-US" sz="4800" dirty="0">
              <a:solidFill>
                <a:schemeClr val="bg1"/>
              </a:solidFill>
              <a:latin typeface="微軟正黑體" pitchFamily="34" charset="-120"/>
              <a:cs typeface="+mn-cs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1433513" y="2318618"/>
            <a:ext cx="1784350" cy="21558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latin typeface="微軟正黑體" panose="020B0604030504040204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1525588" y="2426568"/>
            <a:ext cx="1584325" cy="1062038"/>
          </a:xfrm>
          <a:prstGeom prst="roundRect">
            <a:avLst/>
          </a:prstGeom>
          <a:solidFill>
            <a:srgbClr val="FFDB69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latin typeface="微軟正黑體" panose="020B0604030504040204" pitchFamily="34" charset="-12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338138" y="1885231"/>
            <a:ext cx="1476375" cy="43338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  <a:defRPr/>
            </a:pPr>
            <a:r>
              <a:rPr lang="zh-TW" altLang="en-US" sz="2000" kern="0" dirty="0" smtClean="0">
                <a:solidFill>
                  <a:srgbClr val="000000"/>
                </a:solidFill>
                <a:latin typeface="+mj-ea"/>
                <a:ea typeface="+mj-ea"/>
              </a:rPr>
              <a:t>升學管道：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2786063" y="1251818"/>
            <a:ext cx="4860925" cy="812800"/>
          </a:xfrm>
          <a:prstGeom prst="roundRect">
            <a:avLst/>
          </a:prstGeom>
          <a:solidFill>
            <a:srgbClr val="FFDB69"/>
          </a:solidFill>
          <a:ln w="76200">
            <a:noFill/>
          </a:ln>
        </p:spPr>
        <p:txBody>
          <a:bodyPr anchor="ctr"/>
          <a:lstStyle/>
          <a:p>
            <a:pPr algn="ctr">
              <a:lnSpc>
                <a:spcPts val="2500"/>
              </a:lnSpc>
              <a:spcBef>
                <a:spcPts val="0"/>
              </a:spcBef>
              <a:defRPr/>
            </a:pPr>
            <a:r>
              <a:rPr lang="zh-TW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高職學生參加</a:t>
            </a: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統一入學測驗</a:t>
            </a:r>
            <a: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(5</a:t>
            </a:r>
            <a:r>
              <a:rPr lang="zh-TW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月第</a:t>
            </a:r>
            <a:r>
              <a:rPr lang="en-US" altLang="zh-TW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個週六、日：</a:t>
            </a:r>
            <a:r>
              <a:rPr lang="en-US" altLang="zh-TW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111/4/30</a:t>
            </a:r>
            <a:r>
              <a:rPr lang="zh-TW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～</a:t>
            </a:r>
            <a:r>
              <a:rPr lang="en-US" altLang="zh-TW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5/1)</a:t>
            </a:r>
            <a:endParaRPr lang="zh-TW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25588" y="2426568"/>
            <a:ext cx="76184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  <a:defRPr/>
            </a:pPr>
            <a:r>
              <a:rPr lang="zh-TW" altLang="en-US" sz="28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繁星計畫</a:t>
            </a: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依據</a:t>
            </a:r>
            <a:r>
              <a:rPr lang="zh-TW" altLang="en-US" b="1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在校成績（五學期，前</a:t>
            </a:r>
            <a:r>
              <a:rPr lang="en-US" altLang="zh-TW" b="1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en-US" b="1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％，七項比序）</a:t>
            </a:r>
            <a:endParaRPr lang="en-US" altLang="zh-TW" sz="2800" u="sng" kern="0" dirty="0">
              <a:solidFill>
                <a:srgbClr val="CC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  <a:spcAft>
                <a:spcPts val="800"/>
              </a:spcAft>
              <a:defRPr/>
            </a:pPr>
            <a:r>
              <a:rPr lang="zh-TW" altLang="en-US" sz="28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技優入學  </a:t>
            </a:r>
            <a:r>
              <a:rPr lang="en-US" altLang="zh-TW" sz="2000" kern="0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kern="0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技優保送</a:t>
            </a:r>
            <a:r>
              <a:rPr lang="en-US" altLang="zh-TW" kern="0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kern="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技藝競賽獲獎（前三）</a:t>
            </a:r>
            <a:endParaRPr lang="en-US" altLang="zh-TW" sz="2000" kern="0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  <a:spcAft>
                <a:spcPts val="800"/>
              </a:spcAft>
              <a:defRPr/>
            </a:pPr>
            <a:r>
              <a:rPr lang="zh-TW" altLang="en-US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        </a:t>
            </a:r>
            <a:r>
              <a:rPr lang="en-US" altLang="zh-TW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2000" kern="0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kern="0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技優甄審</a:t>
            </a:r>
            <a:r>
              <a:rPr lang="en-US" altLang="zh-TW" sz="2000" kern="0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000" kern="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技藝</a:t>
            </a:r>
            <a:r>
              <a:rPr lang="zh-TW" alt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競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賽</a:t>
            </a:r>
            <a:r>
              <a:rPr lang="zh-TW" alt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獲獎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b="1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乙級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技術士、五個志願</a:t>
            </a:r>
            <a:endParaRPr lang="zh-TW" altLang="en-US" kern="0" dirty="0">
              <a:latin typeface="微軟正黑體" pitchFamily="34" charset="-120"/>
              <a:ea typeface="微軟正黑體" pitchFamily="34" charset="-120"/>
            </a:endParaRPr>
          </a:p>
          <a:p>
            <a:pPr>
              <a:spcAft>
                <a:spcPts val="800"/>
              </a:spcAft>
              <a:defRPr/>
            </a:pPr>
            <a:r>
              <a:rPr lang="zh-TW" altLang="en-US" sz="28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甄選入學</a:t>
            </a:r>
            <a:r>
              <a:rPr lang="zh-TW" altLang="en-US" kern="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統測成績、備審資料、參加面試</a:t>
            </a:r>
            <a:endParaRPr lang="en-US" altLang="zh-TW" sz="2000" kern="0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Aft>
                <a:spcPts val="800"/>
              </a:spcAft>
              <a:defRPr/>
            </a:pPr>
            <a:r>
              <a:rPr lang="en-US" altLang="zh-TW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           </a:t>
            </a:r>
            <a:r>
              <a:rPr lang="zh-TW" alt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65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％名額、兩階段（</a:t>
            </a:r>
            <a:r>
              <a:rPr lang="en-US" altLang="zh-TW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五月底、</a:t>
            </a:r>
            <a:r>
              <a:rPr lang="en-US" altLang="zh-TW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六月底）</a:t>
            </a:r>
            <a:endParaRPr lang="zh-TW" altLang="en-US" kern="0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Aft>
                <a:spcPts val="800"/>
              </a:spcAft>
              <a:defRPr/>
            </a:pPr>
            <a:r>
              <a:rPr lang="zh-TW" altLang="en-US" sz="28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登記分發</a:t>
            </a:r>
            <a:r>
              <a:rPr lang="zh-TW" altLang="en-US" kern="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依統測成績填</a:t>
            </a:r>
            <a:r>
              <a:rPr lang="en-US" altLang="zh-TW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199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個志願分發</a:t>
            </a:r>
            <a:r>
              <a:rPr lang="zh-TW" alt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，約</a:t>
            </a:r>
            <a:r>
              <a:rPr lang="en-US" altLang="zh-TW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35</a:t>
            </a: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％名額</a:t>
            </a:r>
            <a:endParaRPr lang="en-US" altLang="zh-TW" sz="2000" kern="0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Aft>
                <a:spcPts val="800"/>
              </a:spcAft>
              <a:defRPr/>
            </a:pPr>
            <a:r>
              <a:rPr lang="zh-TW" altLang="en-US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           七月初集報、下旬線上填志願、八月初放榜</a:t>
            </a:r>
          </a:p>
        </p:txBody>
      </p:sp>
      <p:sp>
        <p:nvSpPr>
          <p:cNvPr id="9" name="圓角矩形 8"/>
          <p:cNvSpPr/>
          <p:nvPr/>
        </p:nvSpPr>
        <p:spPr>
          <a:xfrm>
            <a:off x="230188" y="2317031"/>
            <a:ext cx="574675" cy="2520950"/>
          </a:xfrm>
          <a:prstGeom prst="roundRect">
            <a:avLst/>
          </a:prstGeom>
          <a:solidFill>
            <a:srgbClr val="FFDB69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不採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統測成績</a:t>
            </a:r>
          </a:p>
        </p:txBody>
      </p:sp>
      <p:sp>
        <p:nvSpPr>
          <p:cNvPr id="10" name="向左箭號 9"/>
          <p:cNvSpPr/>
          <p:nvPr/>
        </p:nvSpPr>
        <p:spPr>
          <a:xfrm>
            <a:off x="950913" y="2748831"/>
            <a:ext cx="574675" cy="360362"/>
          </a:xfrm>
          <a:prstGeom prst="lef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latin typeface="微軟正黑體" panose="020B0604030504040204" pitchFamily="34" charset="-120"/>
            </a:endParaRPr>
          </a:p>
        </p:txBody>
      </p:sp>
      <p:sp>
        <p:nvSpPr>
          <p:cNvPr id="11" name="直線圖說文字 3 (加上強調線) 10"/>
          <p:cNvSpPr/>
          <p:nvPr/>
        </p:nvSpPr>
        <p:spPr>
          <a:xfrm>
            <a:off x="2427288" y="5887318"/>
            <a:ext cx="1928688" cy="715963"/>
          </a:xfrm>
          <a:prstGeom prst="accentCallout3">
            <a:avLst>
              <a:gd name="adj1" fmla="val 18750"/>
              <a:gd name="adj2" fmla="val -8333"/>
              <a:gd name="adj3" fmla="val 18750"/>
              <a:gd name="adj4" fmla="val -58726"/>
              <a:gd name="adj5" fmla="val -241970"/>
              <a:gd name="adj6" fmla="val -58727"/>
              <a:gd name="adj7" fmla="val -242445"/>
              <a:gd name="adj8" fmla="val -44383"/>
            </a:avLst>
          </a:prstGeom>
          <a:solidFill>
            <a:schemeClr val="accent2">
              <a:lumMod val="60000"/>
              <a:lumOff val="40000"/>
              <a:alpha val="64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需製作備審</a:t>
            </a: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資料</a:t>
            </a:r>
            <a:endParaRPr lang="en-US" altLang="zh-TW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新制：歷程檔案</a:t>
            </a:r>
            <a:endParaRPr lang="zh-TW" altLang="en-US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8947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674938"/>
            <a:ext cx="8424862" cy="3451225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學校網頁：</a:t>
            </a:r>
            <a:r>
              <a:rPr lang="en-US" altLang="zh-TW" dirty="0" smtClean="0">
                <a:hlinkClick r:id="rId3"/>
              </a:rPr>
              <a:t>http://www.ssvs.tp.edu.tw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教務處網頁</a:t>
            </a:r>
            <a:r>
              <a:rPr lang="en-US" altLang="en-US" dirty="0" smtClean="0"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hlinkClick r:id="rId4"/>
              </a:rPr>
              <a:t>http://www.ssvs.tp.edu.tw/p/412-1000-92.php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資處科網頁：</a:t>
            </a:r>
            <a:r>
              <a:rPr lang="en-US" altLang="zh-TW" dirty="0" smtClean="0">
                <a:hlinkClick r:id="rId5"/>
              </a:rPr>
              <a:t>http://www.ssvs.tp.edu.tw/p/412-1000-105.php</a:t>
            </a:r>
            <a:endParaRPr lang="en-US" altLang="zh-TW" dirty="0" smtClean="0"/>
          </a:p>
          <a:p>
            <a:pPr eaLnBrk="1" hangingPunct="1"/>
            <a:endParaRPr lang="en-US" altLang="zh-TW" dirty="0"/>
          </a:p>
          <a:p>
            <a:pPr marL="273050" lvl="1" eaLnBrk="1" hangingPunct="1"/>
            <a:r>
              <a:rPr lang="zh-TW" altLang="en-US" sz="2700" dirty="0" smtClean="0"/>
              <a:t>相關升學資訊，可參閱學校首頁「</a:t>
            </a:r>
            <a:r>
              <a:rPr lang="zh-TW" altLang="en-US" sz="2700" dirty="0" smtClean="0">
                <a:solidFill>
                  <a:srgbClr val="FF0000"/>
                </a:solidFill>
              </a:rPr>
              <a:t>畢業生專區</a:t>
            </a:r>
            <a:r>
              <a:rPr lang="zh-TW" altLang="en-US" sz="2700" dirty="0" smtClean="0"/>
              <a:t>」</a:t>
            </a:r>
            <a:endParaRPr lang="en-US" altLang="zh-TW" sz="2700" dirty="0" smtClean="0"/>
          </a:p>
          <a:p>
            <a:pPr marL="273050" lvl="1" eaLnBrk="1" hangingPunct="1"/>
            <a:r>
              <a:rPr lang="en-US" altLang="zh-TW" sz="2700" dirty="0" smtClean="0"/>
              <a:t>111</a:t>
            </a:r>
            <a:r>
              <a:rPr lang="zh-TW" altLang="en-US" sz="2700" dirty="0" smtClean="0"/>
              <a:t>年招生規定尚待公布。</a:t>
            </a:r>
          </a:p>
          <a:p>
            <a:pPr eaLnBrk="1" hangingPunct="1"/>
            <a:endParaRPr lang="en-US" altLang="zh-TW" dirty="0" smtClean="0"/>
          </a:p>
        </p:txBody>
      </p:sp>
      <p:sp>
        <p:nvSpPr>
          <p:cNvPr id="57347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00F578-428E-4B8A-B57A-8421CCFDC1C6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學校相關資訊查詢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歷屆「</a:t>
            </a:r>
            <a:r>
              <a:rPr lang="zh-TW" altLang="zh-TW" dirty="0"/>
              <a:t>甄選入學」及「登記分發」各校系最低錄取級分及分數：</a:t>
            </a:r>
            <a:r>
              <a:rPr lang="en-US" altLang="zh-TW" u="sng" dirty="0">
                <a:hlinkClick r:id="rId2"/>
              </a:rPr>
              <a:t>www.com.tw</a:t>
            </a:r>
            <a:r>
              <a:rPr lang="en-US" altLang="zh-TW" dirty="0"/>
              <a:t> </a:t>
            </a:r>
            <a:endParaRPr lang="zh-TW" altLang="zh-TW" dirty="0"/>
          </a:p>
          <a:p>
            <a:endParaRPr lang="en-US" altLang="zh-TW" dirty="0"/>
          </a:p>
          <a:p>
            <a:r>
              <a:rPr lang="zh-TW" altLang="zh-TW" dirty="0"/>
              <a:t>大學進修部招生資訊：</a:t>
            </a:r>
            <a:r>
              <a:rPr lang="en-US" altLang="zh-TW" u="sng" dirty="0">
                <a:hlinkClick r:id="rId3"/>
              </a:rPr>
              <a:t>https://www.examiner.com.tw/examInfo_detail.php?id=275</a:t>
            </a:r>
            <a:endParaRPr lang="zh-TW" altLang="zh-TW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升學參考資訊網站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FB35D-2FAB-4DAC-8596-670403FAD15B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5799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科主任聯絡電話：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27261118-150</a:t>
            </a:r>
          </a:p>
          <a:p>
            <a:pPr eaLnBrk="1" hangingPunct="1"/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科主任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email</a:t>
            </a:r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：</a:t>
            </a:r>
            <a:r>
              <a:rPr lang="en-US" altLang="zh-TW" b="1" dirty="0" smtClean="0">
                <a:latin typeface="Arial" panose="020B0604020202020204" pitchFamily="34" charset="0"/>
                <a:ea typeface="標楷體" panose="03000509000000000000" pitchFamily="65" charset="-120"/>
              </a:rPr>
              <a:t>jrhuang@ssvs.tp.edu.tw</a:t>
            </a:r>
          </a:p>
          <a:p>
            <a:pPr eaLnBrk="1" hangingPunct="1"/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資處科導師聯絡電話：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27261118</a:t>
            </a:r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 分機 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151</a:t>
            </a:r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 或 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152</a:t>
            </a:r>
          </a:p>
          <a:p>
            <a:pPr eaLnBrk="1" hangingPunct="1"/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假日緊急聯絡電話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教官室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Arial" panose="020B0604020202020204" pitchFamily="34" charset="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Arial" panose="020B0604020202020204" pitchFamily="34" charset="0"/>
                <a:ea typeface="標楷體" panose="03000509000000000000" pitchFamily="65" charset="-120"/>
              </a:rPr>
              <a:t>27261119</a:t>
            </a:r>
          </a:p>
        </p:txBody>
      </p:sp>
      <p:sp>
        <p:nvSpPr>
          <p:cNvPr id="59395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95A4B7-4D3B-4FBF-AAA3-7608D7E9E66E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聯絡方式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63A12F-22A6-47F0-8600-793440E43B8E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564904"/>
            <a:ext cx="7924800" cy="4419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zh-TW" altLang="en-US" sz="8000" dirty="0" smtClean="0"/>
              <a:t>感謝聆聽</a:t>
            </a:r>
          </a:p>
          <a:p>
            <a:pPr marL="0" indent="0" algn="ctr" eaLnBrk="1" hangingPunct="1">
              <a:buNone/>
            </a:pPr>
            <a:r>
              <a:rPr lang="zh-TW" altLang="en-US" sz="8000" dirty="0" smtClean="0"/>
              <a:t>敬請指教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畢業學分數：</a:t>
            </a:r>
            <a:r>
              <a:rPr lang="en-US" altLang="zh-TW" dirty="0" smtClean="0"/>
              <a:t>160</a:t>
            </a:r>
            <a:r>
              <a:rPr lang="zh-TW" altLang="en-US" dirty="0" smtClean="0"/>
              <a:t>學分</a:t>
            </a:r>
          </a:p>
          <a:p>
            <a:pPr eaLnBrk="1" hangingPunct="1"/>
            <a:r>
              <a:rPr lang="zh-TW" altLang="en-US" dirty="0" smtClean="0"/>
              <a:t>部定科目及格率：至少</a:t>
            </a:r>
            <a:r>
              <a:rPr lang="en-US" altLang="zh-TW" dirty="0" smtClean="0"/>
              <a:t>85%</a:t>
            </a:r>
          </a:p>
          <a:p>
            <a:pPr eaLnBrk="1" hangingPunct="1"/>
            <a:r>
              <a:rPr lang="zh-TW" altLang="en-US" dirty="0" smtClean="0"/>
              <a:t>專業及實習科目：需修</a:t>
            </a:r>
            <a:r>
              <a:rPr lang="en-US" altLang="zh-TW" dirty="0" smtClean="0"/>
              <a:t>80</a:t>
            </a:r>
            <a:r>
              <a:rPr lang="zh-TW" altLang="en-US" dirty="0" smtClean="0"/>
              <a:t>學分以上且至少</a:t>
            </a:r>
            <a:r>
              <a:rPr lang="en-US" altLang="zh-TW" dirty="0" smtClean="0"/>
              <a:t>60</a:t>
            </a:r>
            <a:r>
              <a:rPr lang="zh-TW" altLang="en-US" dirty="0" smtClean="0"/>
              <a:t>學分以上及格</a:t>
            </a:r>
          </a:p>
          <a:p>
            <a:pPr eaLnBrk="1" hangingPunct="1"/>
            <a:r>
              <a:rPr lang="zh-TW" altLang="en-US" dirty="0" smtClean="0"/>
              <a:t>實習</a:t>
            </a:r>
            <a:r>
              <a:rPr lang="en-US" altLang="zh-TW" dirty="0" smtClean="0"/>
              <a:t>(</a:t>
            </a:r>
            <a:r>
              <a:rPr lang="zh-TW" altLang="en-US" dirty="0" smtClean="0"/>
              <a:t>實務</a:t>
            </a:r>
            <a:r>
              <a:rPr lang="en-US" altLang="zh-TW" dirty="0" smtClean="0"/>
              <a:t>)</a:t>
            </a:r>
            <a:r>
              <a:rPr lang="zh-TW" altLang="en-US" dirty="0" smtClean="0"/>
              <a:t>科目：至少</a:t>
            </a:r>
            <a:r>
              <a:rPr lang="en-US" altLang="zh-TW" dirty="0" smtClean="0"/>
              <a:t>45</a:t>
            </a:r>
            <a:r>
              <a:rPr lang="zh-TW" altLang="en-US" dirty="0" smtClean="0"/>
              <a:t>學分以上及格</a:t>
            </a:r>
            <a:r>
              <a:rPr lang="en-US" altLang="zh-TW" dirty="0" smtClean="0"/>
              <a:t>(108</a:t>
            </a:r>
            <a:r>
              <a:rPr lang="zh-TW" altLang="en-US" dirty="0" smtClean="0"/>
              <a:t>入學起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zh-TW" altLang="en-US" dirty="0" smtClean="0"/>
              <a:t>可對照參考網頁課程架構表</a:t>
            </a:r>
            <a:endParaRPr lang="en-US" altLang="zh-TW" dirty="0" smtClean="0"/>
          </a:p>
        </p:txBody>
      </p:sp>
      <p:sp>
        <p:nvSpPr>
          <p:cNvPr id="1433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E3C157-9634-4AF3-B164-1134D44D3D09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課程架構說明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latin typeface="+mn-ea"/>
              </a:rPr>
              <a:t>滿</a:t>
            </a:r>
            <a:r>
              <a:rPr lang="en-US" altLang="zh-TW" dirty="0" smtClean="0">
                <a:latin typeface="+mn-ea"/>
              </a:rPr>
              <a:t>160</a:t>
            </a:r>
            <a:r>
              <a:rPr lang="zh-TW" altLang="en-US" dirty="0" smtClean="0">
                <a:latin typeface="+mn-ea"/>
              </a:rPr>
              <a:t>學分且符合學分規定</a:t>
            </a:r>
            <a:endParaRPr lang="en-US" altLang="zh-TW" dirty="0" smtClean="0">
              <a:latin typeface="+mn-ea"/>
            </a:endParaRPr>
          </a:p>
          <a:p>
            <a:pPr lvl="1" eaLnBrk="1" hangingPunct="1">
              <a:defRPr/>
            </a:pPr>
            <a:r>
              <a:rPr lang="zh-TW" altLang="en-US" dirty="0" smtClean="0">
                <a:latin typeface="+mn-ea"/>
              </a:rPr>
              <a:t>取得畢業證書</a:t>
            </a:r>
            <a:endParaRPr lang="en-US" altLang="zh-TW" dirty="0" smtClean="0">
              <a:latin typeface="+mn-ea"/>
            </a:endParaRPr>
          </a:p>
          <a:p>
            <a:pPr eaLnBrk="1" hangingPunct="1">
              <a:defRPr/>
            </a:pPr>
            <a:r>
              <a:rPr lang="en-US" altLang="zh-TW" dirty="0" smtClean="0">
                <a:latin typeface="+mn-ea"/>
              </a:rPr>
              <a:t>120 &lt;= </a:t>
            </a:r>
            <a:r>
              <a:rPr lang="zh-TW" altLang="en-US" dirty="0" smtClean="0">
                <a:latin typeface="+mn-ea"/>
              </a:rPr>
              <a:t>取得學分數 </a:t>
            </a:r>
            <a:r>
              <a:rPr lang="en-US" altLang="zh-TW" dirty="0" smtClean="0">
                <a:latin typeface="+mn-ea"/>
              </a:rPr>
              <a:t>&lt; 160 </a:t>
            </a:r>
            <a:r>
              <a:rPr lang="en-US" altLang="zh-TW" sz="2000" dirty="0" smtClean="0">
                <a:latin typeface="+mn-ea"/>
              </a:rPr>
              <a:t>(</a:t>
            </a:r>
            <a:r>
              <a:rPr lang="zh-TW" altLang="en-US" sz="2000" dirty="0" smtClean="0">
                <a:latin typeface="+mn-ea"/>
              </a:rPr>
              <a:t>未達畢業標準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pPr lvl="1" eaLnBrk="1" hangingPunct="1">
              <a:defRPr/>
            </a:pPr>
            <a:r>
              <a:rPr lang="zh-TW" altLang="en-US" dirty="0" smtClean="0">
                <a:latin typeface="+mn-ea"/>
              </a:rPr>
              <a:t>給予修業證明書</a:t>
            </a:r>
          </a:p>
          <a:p>
            <a:pPr eaLnBrk="1" hangingPunct="1">
              <a:defRPr/>
            </a:pPr>
            <a:r>
              <a:rPr lang="zh-TW" altLang="en-US" dirty="0" smtClean="0">
                <a:latin typeface="+mn-ea"/>
              </a:rPr>
              <a:t>取得學分數 </a:t>
            </a:r>
            <a:r>
              <a:rPr lang="en-US" altLang="zh-TW" dirty="0" smtClean="0">
                <a:latin typeface="+mn-ea"/>
              </a:rPr>
              <a:t>&lt; 120 (</a:t>
            </a:r>
            <a:r>
              <a:rPr lang="zh-TW" altLang="en-US" dirty="0" smtClean="0">
                <a:latin typeface="+mn-ea"/>
              </a:rPr>
              <a:t>未滿</a:t>
            </a:r>
            <a:r>
              <a:rPr lang="en-US" altLang="zh-TW" dirty="0" smtClean="0">
                <a:latin typeface="+mn-ea"/>
              </a:rPr>
              <a:t>120</a:t>
            </a:r>
            <a:r>
              <a:rPr lang="zh-TW" altLang="en-US" dirty="0" smtClean="0">
                <a:latin typeface="+mn-ea"/>
              </a:rPr>
              <a:t>學分</a:t>
            </a:r>
            <a:r>
              <a:rPr lang="en-US" altLang="zh-TW" dirty="0" smtClean="0">
                <a:latin typeface="+mn-ea"/>
              </a:rPr>
              <a:t>)</a:t>
            </a:r>
          </a:p>
          <a:p>
            <a:pPr lvl="1" eaLnBrk="1" hangingPunct="1">
              <a:defRPr/>
            </a:pPr>
            <a:r>
              <a:rPr lang="zh-TW" altLang="en-US" dirty="0" smtClean="0">
                <a:latin typeface="+mn-ea"/>
              </a:rPr>
              <a:t>僅有成績證明，無「修業證明書」，可參加統測升學考試 </a:t>
            </a:r>
            <a:endParaRPr lang="en-US" altLang="zh-TW" dirty="0">
              <a:latin typeface="+mn-ea"/>
            </a:endParaRPr>
          </a:p>
          <a:p>
            <a:pPr eaLnBrk="1" hangingPunct="1">
              <a:defRPr/>
            </a:pPr>
            <a:r>
              <a:rPr lang="zh-TW" altLang="en-US" dirty="0" smtClean="0"/>
              <a:t>功過</a:t>
            </a:r>
            <a:r>
              <a:rPr lang="zh-TW" altLang="en-US" dirty="0"/>
              <a:t>相抵後滿三大過不發給畢業證書</a:t>
            </a:r>
          </a:p>
          <a:p>
            <a:pPr marL="303213" lvl="1" indent="0" eaLnBrk="1" hangingPunct="1">
              <a:buNone/>
              <a:defRPr/>
            </a:pPr>
            <a:endParaRPr lang="zh-TW" altLang="en-US" dirty="0" smtClean="0">
              <a:latin typeface="+mn-ea"/>
            </a:endParaRPr>
          </a:p>
        </p:txBody>
      </p:sp>
      <p:sp>
        <p:nvSpPr>
          <p:cNvPr id="16387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6273FC-E24C-4ECB-BEC0-C077F0995520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畢業條件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勞委會主辦</a:t>
            </a:r>
          </a:p>
          <a:p>
            <a:pPr lvl="1" eaLnBrk="1" hangingPunct="1"/>
            <a:r>
              <a:rPr lang="zh-TW" altLang="en-US" dirty="0" smtClean="0"/>
              <a:t>電腦軟體應用丙檢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電腦軟體應用乙檢</a:t>
            </a:r>
          </a:p>
          <a:p>
            <a:pPr eaLnBrk="1" hangingPunct="1"/>
            <a:r>
              <a:rPr lang="zh-TW" altLang="en-US" dirty="0" smtClean="0"/>
              <a:t>電腦技能基金會主辦</a:t>
            </a:r>
          </a:p>
          <a:p>
            <a:pPr lvl="1" eaLnBrk="1" hangingPunct="1"/>
            <a:r>
              <a:rPr lang="en-US" altLang="zh-TW" dirty="0" smtClean="0"/>
              <a:t>TQC</a:t>
            </a:r>
            <a:r>
              <a:rPr lang="zh-TW" altLang="en-US" dirty="0" smtClean="0"/>
              <a:t>中文、英文輸入</a:t>
            </a:r>
          </a:p>
          <a:p>
            <a:pPr lvl="1" eaLnBrk="1" hangingPunct="1"/>
            <a:r>
              <a:rPr lang="en-US" altLang="zh-TW" dirty="0" smtClean="0"/>
              <a:t>TQC-Word</a:t>
            </a:r>
          </a:p>
          <a:p>
            <a:pPr lvl="1" eaLnBrk="1" hangingPunct="1"/>
            <a:r>
              <a:rPr lang="en-US" altLang="zh-TW" dirty="0" smtClean="0"/>
              <a:t>TQC-Excel</a:t>
            </a:r>
          </a:p>
          <a:p>
            <a:pPr lvl="1" eaLnBrk="1" hangingPunct="1"/>
            <a:r>
              <a:rPr lang="en-US" altLang="zh-TW" dirty="0" smtClean="0"/>
              <a:t>TQC-PowerPoint</a:t>
            </a:r>
          </a:p>
        </p:txBody>
      </p:sp>
      <p:sp>
        <p:nvSpPr>
          <p:cNvPr id="18435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4E2C7B-DF47-4A4D-979E-8F394CF63C2D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檢定考試說明</a:t>
            </a: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381262725"/>
              </p:ext>
            </p:extLst>
          </p:nvPr>
        </p:nvGraphicFramePr>
        <p:xfrm>
          <a:off x="4283968" y="2678535"/>
          <a:ext cx="4778479" cy="3335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電腦軟體應用丙級檢定</a:t>
            </a:r>
            <a:endParaRPr lang="en-US" altLang="zh-TW" smtClean="0"/>
          </a:p>
          <a:p>
            <a:pPr lvl="1" eaLnBrk="1" hangingPunct="1"/>
            <a:r>
              <a:rPr lang="zh-TW" altLang="en-US" smtClean="0"/>
              <a:t>費用：約</a:t>
            </a:r>
            <a:r>
              <a:rPr lang="en-US" altLang="zh-TW" smtClean="0"/>
              <a:t>1030</a:t>
            </a:r>
            <a:r>
              <a:rPr lang="zh-TW" altLang="en-US" smtClean="0"/>
              <a:t>元</a:t>
            </a:r>
          </a:p>
          <a:p>
            <a:pPr lvl="1" eaLnBrk="1" hangingPunct="1"/>
            <a:r>
              <a:rPr lang="zh-TW" altLang="en-US" smtClean="0"/>
              <a:t>參加年級：一年級、二三年級未通過者</a:t>
            </a:r>
          </a:p>
          <a:p>
            <a:pPr lvl="1" eaLnBrk="1" hangingPunct="1"/>
            <a:r>
              <a:rPr lang="zh-TW" altLang="en-US" smtClean="0"/>
              <a:t>檢定日期：約</a:t>
            </a:r>
            <a:r>
              <a:rPr lang="en-US" altLang="zh-TW" smtClean="0"/>
              <a:t>111</a:t>
            </a:r>
            <a:r>
              <a:rPr lang="zh-TW" altLang="en-US" smtClean="0"/>
              <a:t>年</a:t>
            </a:r>
            <a:r>
              <a:rPr lang="en-US" altLang="zh-TW" smtClean="0"/>
              <a:t>6</a:t>
            </a:r>
            <a:r>
              <a:rPr lang="zh-TW" altLang="en-US" smtClean="0"/>
              <a:t>月</a:t>
            </a:r>
            <a:r>
              <a:rPr lang="en-US" altLang="zh-TW" smtClean="0"/>
              <a:t>(</a:t>
            </a:r>
            <a:r>
              <a:rPr lang="zh-TW" altLang="en-US" smtClean="0"/>
              <a:t>即測即評即發證</a:t>
            </a:r>
            <a:r>
              <a:rPr lang="en-US" altLang="zh-TW" smtClean="0"/>
              <a:t>)</a:t>
            </a:r>
            <a:endParaRPr lang="zh-TW" altLang="en-US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zh-TW" smtClean="0"/>
          </a:p>
        </p:txBody>
      </p:sp>
      <p:sp>
        <p:nvSpPr>
          <p:cNvPr id="20483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0B69C5-457D-4334-B4F4-31619C784C3E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檢定考試時間</a:t>
            </a:r>
            <a:r>
              <a:rPr lang="en-US" altLang="zh-TW" smtClean="0"/>
              <a:t>-</a:t>
            </a:r>
            <a:r>
              <a:rPr lang="zh-TW" altLang="en-US" sz="3200" smtClean="0"/>
              <a:t>勞委會主辦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電腦軟體應用乙級檢定</a:t>
            </a:r>
            <a:endParaRPr lang="en-US" altLang="zh-TW" smtClean="0"/>
          </a:p>
          <a:p>
            <a:pPr lvl="1" eaLnBrk="1" hangingPunct="1"/>
            <a:r>
              <a:rPr lang="zh-TW" altLang="en-US" smtClean="0"/>
              <a:t>費用：約</a:t>
            </a:r>
            <a:r>
              <a:rPr lang="en-US" altLang="zh-TW" smtClean="0"/>
              <a:t>2080</a:t>
            </a:r>
            <a:r>
              <a:rPr lang="zh-TW" altLang="en-US" smtClean="0"/>
              <a:t>元</a:t>
            </a:r>
          </a:p>
          <a:p>
            <a:pPr lvl="1" eaLnBrk="1" hangingPunct="1"/>
            <a:r>
              <a:rPr lang="zh-TW" altLang="en-US" smtClean="0"/>
              <a:t>參加年級：限定三年級才可參加</a:t>
            </a:r>
          </a:p>
          <a:p>
            <a:pPr lvl="1" eaLnBrk="1" hangingPunct="1"/>
            <a:r>
              <a:rPr lang="zh-TW" altLang="en-US" smtClean="0"/>
              <a:t>檢定日期：學術科</a:t>
            </a:r>
            <a:r>
              <a:rPr lang="en-US" altLang="zh-TW" smtClean="0"/>
              <a:t>111</a:t>
            </a:r>
            <a:r>
              <a:rPr lang="zh-TW" altLang="en-US" smtClean="0"/>
              <a:t>年</a:t>
            </a:r>
            <a:r>
              <a:rPr lang="en-US" altLang="zh-TW" smtClean="0"/>
              <a:t>10</a:t>
            </a:r>
            <a:r>
              <a:rPr lang="zh-TW" altLang="en-US" smtClean="0"/>
              <a:t>月</a:t>
            </a:r>
            <a:r>
              <a:rPr lang="en-US" altLang="zh-TW" smtClean="0"/>
              <a:t>(</a:t>
            </a:r>
            <a:r>
              <a:rPr lang="zh-TW" altLang="en-US" smtClean="0"/>
              <a:t>即測即評即發證</a:t>
            </a:r>
            <a:r>
              <a:rPr lang="en-US" altLang="zh-TW" smtClean="0"/>
              <a:t>)</a:t>
            </a:r>
            <a:endParaRPr lang="zh-TW" altLang="en-US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zh-TW" altLang="en-US" smtClean="0"/>
          </a:p>
          <a:p>
            <a:pPr eaLnBrk="1" hangingPunct="1"/>
            <a:endParaRPr lang="en-US" altLang="zh-TW" smtClean="0"/>
          </a:p>
        </p:txBody>
      </p:sp>
      <p:sp>
        <p:nvSpPr>
          <p:cNvPr id="22531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389E46-D124-489B-8A66-A85753B6C8DE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檢定考試時間</a:t>
            </a:r>
            <a:r>
              <a:rPr lang="en-US" altLang="zh-TW" smtClean="0"/>
              <a:t>-</a:t>
            </a:r>
            <a:r>
              <a:rPr lang="zh-TW" altLang="en-US" sz="3200" smtClean="0"/>
              <a:t>勞委會主辦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中英文輸入檢定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費用</a:t>
            </a:r>
            <a:r>
              <a:rPr lang="en-US" altLang="zh-TW" dirty="0" smtClean="0"/>
              <a:t>:</a:t>
            </a:r>
            <a:r>
              <a:rPr lang="zh-TW" altLang="en-US" dirty="0" smtClean="0"/>
              <a:t>中打</a:t>
            </a:r>
            <a:r>
              <a:rPr lang="en-US" altLang="zh-TW" dirty="0" smtClean="0"/>
              <a:t>300</a:t>
            </a:r>
            <a:r>
              <a:rPr lang="zh-TW" altLang="en-US" dirty="0" smtClean="0"/>
              <a:t>元、英打</a:t>
            </a:r>
            <a:r>
              <a:rPr lang="en-US" altLang="zh-TW" dirty="0" smtClean="0"/>
              <a:t>300</a:t>
            </a:r>
            <a:r>
              <a:rPr lang="zh-TW" altLang="en-US" dirty="0" smtClean="0"/>
              <a:t>元</a:t>
            </a:r>
          </a:p>
          <a:p>
            <a:pPr lvl="1" eaLnBrk="1" hangingPunct="1"/>
            <a:r>
              <a:rPr lang="zh-TW" altLang="en-US" dirty="0" smtClean="0"/>
              <a:t>參加年級：一年級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二三年級未通過者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 eaLnBrk="1" hangingPunct="1"/>
            <a:r>
              <a:rPr lang="zh-TW" altLang="en-US" dirty="0" smtClean="0"/>
              <a:t>檢定日期：每年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月初</a:t>
            </a:r>
          </a:p>
          <a:p>
            <a:pPr eaLnBrk="1" hangingPunct="1"/>
            <a:r>
              <a:rPr lang="en-US" altLang="zh-TW" dirty="0" smtClean="0"/>
              <a:t>TQC-Word</a:t>
            </a:r>
            <a:r>
              <a:rPr lang="zh-TW" altLang="en-US" dirty="0" smtClean="0"/>
              <a:t>檢定</a:t>
            </a:r>
            <a:endParaRPr lang="en-US" altLang="zh-TW" dirty="0" smtClean="0"/>
          </a:p>
          <a:p>
            <a:pPr lvl="1" eaLnBrk="1" hangingPunct="1"/>
            <a:r>
              <a:rPr lang="zh-TW" altLang="en-US" dirty="0" smtClean="0"/>
              <a:t>費用：</a:t>
            </a:r>
            <a:r>
              <a:rPr lang="en-US" altLang="zh-TW" dirty="0" smtClean="0"/>
              <a:t>600</a:t>
            </a:r>
            <a:r>
              <a:rPr lang="zh-TW" altLang="en-US" dirty="0" smtClean="0"/>
              <a:t>元</a:t>
            </a:r>
          </a:p>
          <a:p>
            <a:pPr lvl="1" eaLnBrk="1" hangingPunct="1"/>
            <a:r>
              <a:rPr lang="zh-TW" altLang="en-US" dirty="0" smtClean="0"/>
              <a:t>參加年級：一年級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二三年級未通過者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 eaLnBrk="1" hangingPunct="1"/>
            <a:r>
              <a:rPr lang="zh-TW" altLang="en-US" dirty="0" smtClean="0"/>
              <a:t>檢定日期：每年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月中下旬</a:t>
            </a:r>
            <a:r>
              <a:rPr lang="en-US" altLang="zh-TW" dirty="0" smtClean="0"/>
              <a:t>(</a:t>
            </a:r>
            <a:r>
              <a:rPr lang="zh-TW" altLang="en-US" dirty="0" smtClean="0"/>
              <a:t>大約在第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次期中考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 eaLnBrk="1" hangingPunct="1"/>
            <a:endParaRPr lang="en-US" altLang="zh-TW" dirty="0" smtClean="0"/>
          </a:p>
        </p:txBody>
      </p:sp>
      <p:sp>
        <p:nvSpPr>
          <p:cNvPr id="2457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5EE34A-F040-42EE-98FF-35C0EA78BD70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檢定考試時間</a:t>
            </a:r>
            <a:r>
              <a:rPr lang="en-US" altLang="zh-TW" smtClean="0"/>
              <a:t>-</a:t>
            </a:r>
            <a:r>
              <a:rPr lang="zh-TW" altLang="en-US" sz="3200" smtClean="0"/>
              <a:t>電腦技能基金會主辦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TQC-Excel</a:t>
            </a:r>
            <a:r>
              <a:rPr lang="zh-TW" altLang="en-US" dirty="0" smtClean="0"/>
              <a:t>檢定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費用：</a:t>
            </a:r>
            <a:r>
              <a:rPr lang="en-US" altLang="zh-TW" dirty="0" smtClean="0"/>
              <a:t>600</a:t>
            </a:r>
            <a:r>
              <a:rPr lang="zh-TW" altLang="en-US" dirty="0" smtClean="0"/>
              <a:t>元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參加年級：二年級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三年級未通過者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檢定日期：每年</a:t>
            </a:r>
            <a:r>
              <a:rPr lang="en-US" altLang="zh-TW" dirty="0" smtClean="0"/>
              <a:t>12</a:t>
            </a:r>
            <a:r>
              <a:rPr lang="zh-TW" altLang="en-US" dirty="0" smtClean="0"/>
              <a:t>月初</a:t>
            </a:r>
            <a:r>
              <a:rPr lang="en-US" altLang="zh-TW" dirty="0" smtClean="0"/>
              <a:t>(</a:t>
            </a:r>
            <a:r>
              <a:rPr lang="zh-TW" altLang="en-US" dirty="0" smtClean="0"/>
              <a:t>大約在第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次期中考後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TQC-PowerPoint</a:t>
            </a:r>
            <a:r>
              <a:rPr lang="zh-TW" altLang="en-US" dirty="0" smtClean="0"/>
              <a:t>檢定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費用：</a:t>
            </a:r>
            <a:r>
              <a:rPr lang="en-US" altLang="zh-TW" dirty="0" smtClean="0"/>
              <a:t>600</a:t>
            </a:r>
            <a:r>
              <a:rPr lang="zh-TW" altLang="en-US" dirty="0" smtClean="0"/>
              <a:t>元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參加年級：二年級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三年級未通過者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檢定日期：每年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(</a:t>
            </a:r>
            <a:r>
              <a:rPr lang="zh-TW" altLang="en-US" dirty="0" smtClean="0"/>
              <a:t>大約在第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次期中考前後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 eaLnBrk="1" hangingPunct="1">
              <a:lnSpc>
                <a:spcPct val="90000"/>
              </a:lnSpc>
            </a:pPr>
            <a:endParaRPr lang="zh-TW" altLang="en-US" dirty="0" smtClean="0"/>
          </a:p>
        </p:txBody>
      </p:sp>
      <p:sp>
        <p:nvSpPr>
          <p:cNvPr id="26627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6A8732-8123-4A9B-AFBA-5874F0E654BE}" type="slidenum">
              <a:rPr kumimoji="0" lang="en-US" altLang="zh-TW" sz="1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200">
              <a:solidFill>
                <a:schemeClr val="tx1"/>
              </a:solidFill>
              <a:latin typeface="Arial Black" panose="020B0A04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檢定考試時間</a:t>
            </a:r>
            <a:r>
              <a:rPr lang="en-US" altLang="zh-TW" smtClean="0"/>
              <a:t>-</a:t>
            </a:r>
            <a:r>
              <a:rPr lang="zh-TW" altLang="en-US" sz="3200" smtClean="0"/>
              <a:t>電腦技能基金會主辦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800</TotalTime>
  <Words>1919</Words>
  <Application>Microsoft Office PowerPoint</Application>
  <PresentationFormat>如螢幕大小 (4:3)</PresentationFormat>
  <Paragraphs>322</Paragraphs>
  <Slides>28</Slides>
  <Notes>26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40" baseType="lpstr">
      <vt:lpstr>Aial</vt:lpstr>
      <vt:lpstr>華康中黑體</vt:lpstr>
      <vt:lpstr>微軟正黑體</vt:lpstr>
      <vt:lpstr>新細明體</vt:lpstr>
      <vt:lpstr>標楷體</vt:lpstr>
      <vt:lpstr>Arial</vt:lpstr>
      <vt:lpstr>Arial Black</vt:lpstr>
      <vt:lpstr>Candara</vt:lpstr>
      <vt:lpstr>Symbol</vt:lpstr>
      <vt:lpstr>Times New Roman</vt:lpstr>
      <vt:lpstr>Wingdings</vt:lpstr>
      <vt:lpstr>波形</vt:lpstr>
      <vt:lpstr>110-1 學校日 資料處理科報告</vt:lpstr>
      <vt:lpstr>簡報大綱</vt:lpstr>
      <vt:lpstr>課程架構說明 </vt:lpstr>
      <vt:lpstr>畢業條件</vt:lpstr>
      <vt:lpstr>檢定考試說明</vt:lpstr>
      <vt:lpstr>檢定考試時間-勞委會主辦</vt:lpstr>
      <vt:lpstr>檢定考試時間-勞委會主辦</vt:lpstr>
      <vt:lpstr>檢定考試時間-電腦技能基金會主辦</vt:lpstr>
      <vt:lpstr>檢定考試時間-電腦技能基金會主辦</vt:lpstr>
      <vt:lpstr>高職主要升學管道-1</vt:lpstr>
      <vt:lpstr>高職主要升學管道-2</vt:lpstr>
      <vt:lpstr>高職主要升學管道-3</vt:lpstr>
      <vt:lpstr>升學變革</vt:lpstr>
      <vt:lpstr>升學變革(續)</vt:lpstr>
      <vt:lpstr>升學變革(續)</vt:lpstr>
      <vt:lpstr>升學變革(續)</vt:lpstr>
      <vt:lpstr>【四技二專升學流程】</vt:lpstr>
      <vt:lpstr>【技專技優入學】</vt:lpstr>
      <vt:lpstr>【技專技優入學】保送入學</vt:lpstr>
      <vt:lpstr>【技專技優入學】甄審入學</vt:lpstr>
      <vt:lpstr>【技專統測升學流程】</vt:lpstr>
      <vt:lpstr>【技專甄選入學流程】</vt:lpstr>
      <vt:lpstr>【聯合登記分發流程】</vt:lpstr>
      <vt:lpstr>PowerPoint 簡報</vt:lpstr>
      <vt:lpstr>學校相關資訊查詢</vt:lpstr>
      <vt:lpstr>升學參考資訊網站</vt:lpstr>
      <vt:lpstr>聯絡方式</vt:lpstr>
      <vt:lpstr>PowerPoint 簡報</vt:lpstr>
    </vt:vector>
  </TitlesOfParts>
  <Company>SSVS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9901學校日資料處理科報告</dc:title>
  <dc:creator>user</dc:creator>
  <cp:lastModifiedBy>User_AD</cp:lastModifiedBy>
  <cp:revision>73</cp:revision>
  <cp:lastPrinted>2016-09-19T05:57:36Z</cp:lastPrinted>
  <dcterms:created xsi:type="dcterms:W3CDTF">2010-09-10T02:24:50Z</dcterms:created>
  <dcterms:modified xsi:type="dcterms:W3CDTF">2021-09-17T00:49:24Z</dcterms:modified>
</cp:coreProperties>
</file>