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7" r:id="rId4"/>
    <p:sldId id="282" r:id="rId5"/>
    <p:sldId id="313" r:id="rId6"/>
    <p:sldId id="314" r:id="rId7"/>
    <p:sldId id="315" r:id="rId8"/>
    <p:sldId id="316" r:id="rId9"/>
    <p:sldId id="317" r:id="rId10"/>
    <p:sldId id="292" r:id="rId11"/>
    <p:sldId id="294" r:id="rId12"/>
    <p:sldId id="278" r:id="rId13"/>
    <p:sldId id="281" r:id="rId14"/>
    <p:sldId id="290" r:id="rId15"/>
    <p:sldId id="301" r:id="rId16"/>
    <p:sldId id="308" r:id="rId17"/>
    <p:sldId id="309" r:id="rId18"/>
    <p:sldId id="310" r:id="rId19"/>
    <p:sldId id="311" r:id="rId20"/>
    <p:sldId id="300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73" d="100"/>
          <a:sy n="73" d="100"/>
        </p:scale>
        <p:origin x="16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A124ADB-3272-4B2B-A8E4-FC47ACCFC83D}" type="datetimeFigureOut">
              <a:rPr lang="zh-TW" altLang="en-US" smtClean="0"/>
              <a:pPr/>
              <a:t>2021/9/24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90E59FD-4FC6-4C99-82B7-5B1FBB95558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黑" panose="020B0709000000000000" pitchFamily="49" charset="-120"/>
                <a:ea typeface="華康儷粗黑" panose="020B0709000000000000" pitchFamily="49" charset="-120"/>
              </a:rPr>
              <a:t>學務工作說明</a:t>
            </a:r>
            <a:endParaRPr lang="zh-TW" alt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黑" panose="020B0709000000000000" pitchFamily="49" charset="-120"/>
              <a:ea typeface="華康儷粗黑" panose="020B07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169143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學務主任  劉文宏</a:t>
            </a:r>
            <a:endParaRPr lang="zh-TW" alt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17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636912"/>
            <a:ext cx="7408333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/>
              <a:t>為維護學生餐食安全、垃圾減量，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本校熱食部提供多樣餐食選擇。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可以</a:t>
            </a:r>
            <a:r>
              <a:rPr lang="zh-TW" altLang="en-US" sz="3600" dirty="0" smtClean="0">
                <a:solidFill>
                  <a:srgbClr val="FF0000"/>
                </a:solidFill>
              </a:rPr>
              <a:t>每週或每天</a:t>
            </a:r>
            <a:r>
              <a:rPr lang="zh-TW" altLang="en-US" sz="3600" dirty="0" smtClean="0"/>
              <a:t>的方式先預訂，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免除現場等待、排隊辛苦。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</a:t>
            </a:r>
            <a:r>
              <a:rPr lang="zh-TW" altLang="en-US" dirty="0" smtClean="0"/>
              <a:t>措施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>
                <a:solidFill>
                  <a:srgbClr val="FF0000"/>
                </a:solidFill>
              </a:rPr>
              <a:t>松商熱食部</a:t>
            </a:r>
            <a:r>
              <a:rPr lang="en-US" altLang="zh-TW" dirty="0">
                <a:solidFill>
                  <a:srgbClr val="FF0000"/>
                </a:solidFill>
              </a:rPr>
              <a:t>-</a:t>
            </a:r>
            <a:r>
              <a:rPr lang="zh-TW" altLang="en-US" dirty="0">
                <a:solidFill>
                  <a:srgbClr val="FF0000"/>
                </a:solidFill>
              </a:rPr>
              <a:t>紅沙崗小</a:t>
            </a:r>
            <a:r>
              <a:rPr lang="zh-TW" altLang="en-US" dirty="0" smtClean="0">
                <a:solidFill>
                  <a:srgbClr val="FF0000"/>
                </a:solidFill>
              </a:rPr>
              <a:t>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34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1" y="1844824"/>
            <a:ext cx="8784976" cy="4824536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TW" altLang="en-US" sz="3000" dirty="0" smtClean="0">
                <a:solidFill>
                  <a:schemeClr val="tx1"/>
                </a:solidFill>
              </a:rPr>
              <a:t>教育部修訂</a:t>
            </a:r>
            <a:endParaRPr lang="en-US" altLang="zh-TW" sz="30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3000" dirty="0" smtClean="0">
                <a:solidFill>
                  <a:schemeClr val="tx1"/>
                </a:solidFill>
              </a:rPr>
              <a:t>「</a:t>
            </a:r>
            <a:r>
              <a:rPr lang="zh-TW" altLang="en-US" sz="3000" dirty="0">
                <a:solidFill>
                  <a:schemeClr val="tx1"/>
                </a:solidFill>
              </a:rPr>
              <a:t>學校訂定教師輔導與管教學生辦法注意事項</a:t>
            </a:r>
            <a:r>
              <a:rPr lang="zh-TW" altLang="en-US" sz="3000" dirty="0" smtClean="0">
                <a:solidFill>
                  <a:schemeClr val="tx1"/>
                </a:solidFill>
              </a:rPr>
              <a:t>」</a:t>
            </a:r>
            <a:endParaRPr lang="en-US" altLang="zh-TW" sz="30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3000" dirty="0" smtClean="0"/>
              <a:t>增</a:t>
            </a:r>
            <a:r>
              <a:rPr lang="zh-TW" altLang="en-US" sz="3000" dirty="0"/>
              <a:t>列</a:t>
            </a:r>
            <a:r>
              <a:rPr lang="zh-TW" altLang="en-US" sz="3000" dirty="0">
                <a:solidFill>
                  <a:srgbClr val="FF0000"/>
                </a:solidFill>
              </a:rPr>
              <a:t>「學校不得將學生服裝儀容規定作為處罰</a:t>
            </a:r>
            <a:r>
              <a:rPr lang="zh-TW" altLang="en-US" sz="3000" dirty="0" smtClean="0">
                <a:solidFill>
                  <a:srgbClr val="FF0000"/>
                </a:solidFill>
              </a:rPr>
              <a:t>依據」</a:t>
            </a:r>
            <a:endParaRPr lang="en-US" altLang="zh-TW" sz="30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3000" dirty="0" smtClean="0"/>
              <a:t>但</a:t>
            </a:r>
            <a:r>
              <a:rPr lang="zh-TW" altLang="en-US" sz="3000" dirty="0"/>
              <a:t>希望</a:t>
            </a:r>
            <a:r>
              <a:rPr lang="zh-TW" altLang="en-US" sz="3000" u="sng" dirty="0">
                <a:solidFill>
                  <a:srgbClr val="FF0000"/>
                </a:solidFill>
              </a:rPr>
              <a:t>學校仍可按照民主程序，制定服儀規範</a:t>
            </a:r>
            <a:r>
              <a:rPr lang="zh-TW" altLang="en-US" sz="3000" dirty="0" smtClean="0"/>
              <a:t>，</a:t>
            </a:r>
            <a:endParaRPr lang="en-US" altLang="zh-TW" sz="30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3000" u="sng" dirty="0" smtClean="0">
                <a:solidFill>
                  <a:srgbClr val="FF0000"/>
                </a:solidFill>
              </a:rPr>
              <a:t>採用</a:t>
            </a:r>
            <a:r>
              <a:rPr lang="zh-TW" altLang="en-US" sz="3000" u="sng" dirty="0">
                <a:solidFill>
                  <a:srgbClr val="FF0000"/>
                </a:solidFill>
              </a:rPr>
              <a:t>口頭規勸、輔導等方式</a:t>
            </a:r>
            <a:r>
              <a:rPr lang="zh-TW" altLang="en-US" sz="3000" u="sng" dirty="0" smtClean="0">
                <a:solidFill>
                  <a:srgbClr val="FF0000"/>
                </a:solidFill>
              </a:rPr>
              <a:t>。</a:t>
            </a:r>
            <a:endParaRPr lang="en-US" altLang="zh-TW" sz="3000" u="sng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endParaRPr lang="en-US" altLang="zh-TW" u="sng" dirty="0">
              <a:solidFill>
                <a:srgbClr val="FF0000"/>
              </a:solidFill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376072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其他重要規定</a:t>
            </a:r>
            <a:r>
              <a:rPr lang="zh-TW" altLang="en-US" dirty="0" smtClean="0"/>
              <a:t>措施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服裝</a:t>
            </a:r>
            <a:r>
              <a:rPr lang="zh-TW" altLang="en-US" dirty="0">
                <a:solidFill>
                  <a:srgbClr val="FF0000"/>
                </a:solidFill>
              </a:rPr>
              <a:t>儀容</a:t>
            </a:r>
            <a:r>
              <a:rPr lang="zh-TW" altLang="en-US" dirty="0" smtClean="0">
                <a:solidFill>
                  <a:srgbClr val="FF0000"/>
                </a:solidFill>
              </a:rPr>
              <a:t>規定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92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</a:t>
            </a:r>
            <a:r>
              <a:rPr lang="zh-TW" altLang="en-US" dirty="0" smtClean="0"/>
              <a:t>措施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>
                <a:solidFill>
                  <a:srgbClr val="FF0000"/>
                </a:solidFill>
              </a:rPr>
              <a:t>輔導與</a:t>
            </a:r>
            <a:r>
              <a:rPr lang="zh-TW" altLang="en-US" dirty="0" smtClean="0">
                <a:solidFill>
                  <a:srgbClr val="FF0000"/>
                </a:solidFill>
              </a:rPr>
              <a:t>管教措施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08" y="1700808"/>
            <a:ext cx="8856984" cy="5039363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2000" dirty="0" smtClean="0">
                <a:solidFill>
                  <a:schemeClr val="tx1"/>
                </a:solidFill>
              </a:rPr>
              <a:t>依據學校訂定教師輔導與管教學生辦法注意事項，得採取下列一般管教措施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 smtClean="0"/>
              <a:t>（</a:t>
            </a:r>
            <a:r>
              <a:rPr lang="zh-TW" altLang="en-US" sz="2200" dirty="0"/>
              <a:t>一）適當之正向管教</a:t>
            </a:r>
            <a:r>
              <a:rPr lang="zh-TW" altLang="en-US" sz="2200" dirty="0" smtClean="0"/>
              <a:t>措施。</a:t>
            </a:r>
            <a:r>
              <a:rPr lang="zh-TW" altLang="en-US" sz="2200" dirty="0" smtClean="0">
                <a:solidFill>
                  <a:srgbClr val="FF0000"/>
                </a:solidFill>
              </a:rPr>
              <a:t>（二）口頭糾正。</a:t>
            </a:r>
            <a:endParaRPr lang="en-US" altLang="zh-TW" sz="2200" dirty="0" smtClean="0">
              <a:solidFill>
                <a:srgbClr val="FF0000"/>
              </a:solidFill>
            </a:endParaRP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 smtClean="0"/>
              <a:t>（三）調整座位。（四）要求口頭道歉或書面自省。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 smtClean="0"/>
              <a:t>（五）列入日常生活表現紀錄。（六）通知監護權人，協請處理。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 smtClean="0"/>
              <a:t>（</a:t>
            </a:r>
            <a:r>
              <a:rPr lang="zh-TW" altLang="en-US" sz="2200" dirty="0"/>
              <a:t>七）要求完成未完成之作業或工作</a:t>
            </a:r>
            <a:r>
              <a:rPr lang="zh-TW" altLang="en-US" sz="2200" dirty="0" smtClean="0"/>
              <a:t>。（</a:t>
            </a:r>
            <a:r>
              <a:rPr lang="zh-TW" altLang="en-US" sz="2200" dirty="0"/>
              <a:t>八）適當增加作業或工作。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>
                <a:solidFill>
                  <a:srgbClr val="FF0000"/>
                </a:solidFill>
              </a:rPr>
              <a:t>（九）</a:t>
            </a:r>
            <a:r>
              <a:rPr lang="zh-TW" altLang="en-US" sz="2200" u="sng" dirty="0">
                <a:solidFill>
                  <a:srgbClr val="FF0000"/>
                </a:solidFill>
              </a:rPr>
              <a:t>要求課餘從事可達成管教目的之公共</a:t>
            </a:r>
            <a:r>
              <a:rPr lang="zh-TW" altLang="en-US" sz="2200" u="sng" dirty="0" smtClean="0">
                <a:solidFill>
                  <a:srgbClr val="FF0000"/>
                </a:solidFill>
              </a:rPr>
              <a:t>服務</a:t>
            </a:r>
            <a:r>
              <a:rPr lang="zh-TW" altLang="en-US" sz="2200" dirty="0" smtClean="0"/>
              <a:t>。</a:t>
            </a:r>
            <a:endParaRPr lang="zh-TW" altLang="en-US" sz="2200" dirty="0"/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/>
              <a:t>（十）取消參加正式課程以外之活動。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/>
              <a:t>（十一）經監護權人同意後，留置學生於課後輔導或參加輔導課程。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/>
              <a:t>（十二）要求靜坐反省。</a:t>
            </a:r>
            <a:r>
              <a:rPr lang="zh-TW" altLang="en-US" sz="2200" dirty="0" smtClean="0">
                <a:solidFill>
                  <a:srgbClr val="FF0000"/>
                </a:solidFill>
              </a:rPr>
              <a:t>（</a:t>
            </a:r>
            <a:r>
              <a:rPr lang="zh-TW" altLang="en-US" sz="2200" dirty="0">
                <a:solidFill>
                  <a:srgbClr val="FF0000"/>
                </a:solidFill>
              </a:rPr>
              <a:t>十三）要求站立反省</a:t>
            </a:r>
            <a:r>
              <a:rPr lang="zh-TW" altLang="en-US" sz="2200" dirty="0" smtClean="0">
                <a:solidFill>
                  <a:srgbClr val="FF0000"/>
                </a:solidFill>
              </a:rPr>
              <a:t>。</a:t>
            </a:r>
            <a:endParaRPr lang="zh-TW" altLang="en-US" sz="2200" dirty="0">
              <a:solidFill>
                <a:srgbClr val="FF0000"/>
              </a:solidFill>
            </a:endParaRP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/>
              <a:t>（十四）在教學場所一隅，暫時讓學生與其他同學保持適當距離</a:t>
            </a:r>
            <a:r>
              <a:rPr lang="zh-TW" altLang="en-US" sz="2200" dirty="0" smtClean="0"/>
              <a:t>，</a:t>
            </a:r>
            <a:endParaRPr lang="en-US" altLang="zh-TW" sz="2200" dirty="0" smtClean="0"/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zh-TW" altLang="en-US" sz="2200" dirty="0"/>
              <a:t> </a:t>
            </a:r>
            <a:r>
              <a:rPr lang="zh-TW" altLang="en-US" sz="2200" dirty="0" smtClean="0"/>
              <a:t>                  並</a:t>
            </a:r>
            <a:r>
              <a:rPr lang="zh-TW" altLang="en-US" sz="2200" dirty="0"/>
              <a:t>以兩堂課</a:t>
            </a:r>
            <a:r>
              <a:rPr lang="zh-TW" altLang="en-US" sz="2200" dirty="0" smtClean="0"/>
              <a:t>為限</a:t>
            </a:r>
            <a:r>
              <a:rPr lang="zh-TW" altLang="en-US" sz="2200" dirty="0"/>
              <a:t>。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/>
              <a:t>（十五）經其他教師同意，於行為當日，暫時轉送其他班級學習。</a:t>
            </a:r>
          </a:p>
          <a:p>
            <a:pPr>
              <a:lnSpc>
                <a:spcPts val="3000"/>
              </a:lnSpc>
              <a:spcBef>
                <a:spcPts val="0"/>
              </a:spcBef>
            </a:pPr>
            <a:r>
              <a:rPr lang="zh-TW" altLang="en-US" sz="2200" dirty="0"/>
              <a:t>（十六）依該校學生獎懲規定及法定程序，予以書面懲處。</a:t>
            </a:r>
          </a:p>
        </p:txBody>
      </p:sp>
    </p:spTree>
    <p:extLst>
      <p:ext uri="{BB962C8B-B14F-4D97-AF65-F5344CB8AC3E}">
        <p14:creationId xmlns:p14="http://schemas.microsoft.com/office/powerpoint/2010/main" val="155100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其他重要規定</a:t>
            </a:r>
            <a:r>
              <a:rPr lang="zh-TW" altLang="en-US" dirty="0" smtClean="0"/>
              <a:t>措施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zh-TW" altLang="en-US" dirty="0" smtClean="0">
                <a:solidFill>
                  <a:srgbClr val="FF0000"/>
                </a:solidFill>
              </a:rPr>
              <a:t>手機</a:t>
            </a:r>
            <a:r>
              <a:rPr lang="zh-TW" altLang="en-US" dirty="0">
                <a:solidFill>
                  <a:srgbClr val="FF0000"/>
                </a:solidFill>
              </a:rPr>
              <a:t>使用規定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69458"/>
            <a:ext cx="8634534" cy="4974252"/>
          </a:xfrm>
        </p:spPr>
        <p:txBody>
          <a:bodyPr>
            <a:noAutofit/>
          </a:bodyPr>
          <a:lstStyle/>
          <a:p>
            <a:r>
              <a:rPr lang="zh-TW" altLang="en-US" sz="2400" dirty="0" smtClean="0">
                <a:solidFill>
                  <a:schemeClr val="tx1"/>
                </a:solidFill>
              </a:rPr>
              <a:t>手機是雙面刃，使用恰當可以提高學習、做事的效率；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</a:rPr>
              <a:t>   反之則容易迷失在茫茫網路之中，甚至成癮。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/>
              <a:t>本校訂有行動電話</a:t>
            </a:r>
            <a:r>
              <a:rPr lang="zh-TW" altLang="en-US" sz="2400" dirty="0"/>
              <a:t>管理</a:t>
            </a:r>
            <a:r>
              <a:rPr lang="zh-TW" altLang="en-US" sz="2400" dirty="0" smtClean="0"/>
              <a:t>要點，</a:t>
            </a:r>
            <a:r>
              <a:rPr lang="zh-TW" altLang="en-US" dirty="0"/>
              <a:t>規定下列</a:t>
            </a:r>
            <a:r>
              <a:rPr lang="zh-TW" altLang="en-US" dirty="0" smtClean="0"/>
              <a:t>時段</a:t>
            </a:r>
            <a:r>
              <a:rPr lang="zh-TW" altLang="en-US" sz="2400" dirty="0" smtClean="0"/>
              <a:t>不得開機，不得放於桌面並禁止以行動電話作任何娛樂遊戲。</a:t>
            </a:r>
            <a:endParaRPr lang="zh-TW" altLang="en-US" sz="2400" dirty="0"/>
          </a:p>
          <a:p>
            <a:pPr marL="0" indent="0">
              <a:buNone/>
            </a:pPr>
            <a:r>
              <a:rPr lang="zh-TW" altLang="en-US" sz="2400" dirty="0" smtClean="0">
                <a:solidFill>
                  <a:srgbClr val="FF0000"/>
                </a:solidFill>
              </a:rPr>
              <a:t>      </a:t>
            </a:r>
            <a:r>
              <a:rPr lang="en-US" altLang="zh-TW" sz="2400" u="sng" dirty="0" smtClean="0">
                <a:solidFill>
                  <a:srgbClr val="FF0000"/>
                </a:solidFill>
              </a:rPr>
              <a:t>1.</a:t>
            </a:r>
            <a:r>
              <a:rPr lang="zh-TW" altLang="en-US" sz="2400" u="sng" dirty="0" smtClean="0">
                <a:solidFill>
                  <a:srgbClr val="FF0000"/>
                </a:solidFill>
              </a:rPr>
              <a:t>早自習  </a:t>
            </a:r>
            <a:r>
              <a:rPr lang="en-US" altLang="zh-TW" sz="2400" u="sng" dirty="0" smtClean="0">
                <a:solidFill>
                  <a:srgbClr val="FF0000"/>
                </a:solidFill>
              </a:rPr>
              <a:t>2.</a:t>
            </a:r>
            <a:r>
              <a:rPr lang="zh-TW" altLang="en-US" sz="2400" u="sng" dirty="0" smtClean="0">
                <a:solidFill>
                  <a:srgbClr val="FF0000"/>
                </a:solidFill>
              </a:rPr>
              <a:t>午間休息  </a:t>
            </a:r>
            <a:r>
              <a:rPr lang="en-US" altLang="zh-TW" u="sng" dirty="0" smtClean="0">
                <a:solidFill>
                  <a:srgbClr val="FF0000"/>
                </a:solidFill>
              </a:rPr>
              <a:t>3.</a:t>
            </a:r>
            <a:r>
              <a:rPr lang="zh-TW" altLang="en-US" u="sng" dirty="0">
                <a:solidFill>
                  <a:srgbClr val="FF0000"/>
                </a:solidFill>
              </a:rPr>
              <a:t>重要集會 </a:t>
            </a:r>
            <a:endParaRPr lang="en-US" altLang="zh-TW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FF0000"/>
                </a:solidFill>
              </a:rPr>
              <a:t> </a:t>
            </a:r>
            <a:r>
              <a:rPr lang="zh-TW" altLang="en-US" sz="2400" dirty="0" smtClean="0">
                <a:solidFill>
                  <a:srgbClr val="FF0000"/>
                </a:solidFill>
              </a:rPr>
              <a:t>     </a:t>
            </a:r>
            <a:r>
              <a:rPr lang="en-US" altLang="zh-TW" sz="2400" u="sng" dirty="0" smtClean="0">
                <a:solidFill>
                  <a:srgbClr val="FF0000"/>
                </a:solidFill>
              </a:rPr>
              <a:t>4.</a:t>
            </a:r>
            <a:r>
              <a:rPr lang="zh-TW" altLang="en-US" sz="2400" u="sng" dirty="0" smtClean="0">
                <a:solidFill>
                  <a:srgbClr val="FF0000"/>
                </a:solidFill>
              </a:rPr>
              <a:t>上課時間</a:t>
            </a:r>
            <a:r>
              <a:rPr lang="en-US" altLang="zh-TW" sz="2400" u="sng" dirty="0" smtClean="0">
                <a:solidFill>
                  <a:srgbClr val="FF0000"/>
                </a:solidFill>
              </a:rPr>
              <a:t>(</a:t>
            </a:r>
            <a:r>
              <a:rPr lang="zh-TW" altLang="en-US" sz="2400" u="sng" dirty="0" smtClean="0">
                <a:solidFill>
                  <a:srgbClr val="FF0000"/>
                </a:solidFill>
              </a:rPr>
              <a:t>老師同意使用時例外</a:t>
            </a:r>
            <a:r>
              <a:rPr lang="en-US" altLang="zh-TW" sz="2400" u="sng" dirty="0" smtClean="0">
                <a:solidFill>
                  <a:srgbClr val="FF0000"/>
                </a:solidFill>
              </a:rPr>
              <a:t>)</a:t>
            </a:r>
            <a:endParaRPr lang="zh-TW" altLang="en-US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2400" dirty="0" smtClean="0"/>
              <a:t>      *通話</a:t>
            </a:r>
            <a:r>
              <a:rPr lang="zh-TW" altLang="en-US" sz="2400" dirty="0"/>
              <a:t>時注意避免干擾他人。 </a:t>
            </a:r>
          </a:p>
          <a:p>
            <a:pPr marL="0" indent="0">
              <a:buNone/>
            </a:pPr>
            <a:r>
              <a:rPr lang="zh-TW" altLang="en-US" sz="2400" dirty="0" smtClean="0"/>
              <a:t>      *嚴格</a:t>
            </a:r>
            <a:r>
              <a:rPr lang="zh-TW" altLang="en-US" sz="2400" dirty="0"/>
              <a:t>禁止在校內使用電源充電。 </a:t>
            </a:r>
          </a:p>
          <a:p>
            <a:r>
              <a:rPr lang="zh-TW" altLang="en-US" sz="2400" dirty="0" smtClean="0"/>
              <a:t>違規處分，依情節輕重處以：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>
                <a:solidFill>
                  <a:srgbClr val="00B050"/>
                </a:solidFill>
              </a:rPr>
              <a:t>    </a:t>
            </a:r>
            <a:r>
              <a:rPr lang="zh-TW" altLang="en-US" sz="2400" u="sng" dirty="0" smtClean="0">
                <a:solidFill>
                  <a:srgbClr val="00B050"/>
                </a:solidFill>
              </a:rPr>
              <a:t>口頭警告、學校暫管手機、警告</a:t>
            </a:r>
            <a:r>
              <a:rPr lang="zh-TW" altLang="en-US" sz="2400" u="sng" dirty="0">
                <a:solidFill>
                  <a:srgbClr val="00B050"/>
                </a:solidFill>
              </a:rPr>
              <a:t>乙</a:t>
            </a:r>
            <a:r>
              <a:rPr lang="zh-TW" altLang="en-US" sz="2400" u="sng" dirty="0" smtClean="0">
                <a:solidFill>
                  <a:srgbClr val="00B050"/>
                </a:solidFill>
              </a:rPr>
              <a:t>次、</a:t>
            </a:r>
            <a:endParaRPr lang="en-US" altLang="zh-TW" sz="2400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00B050"/>
                </a:solidFill>
              </a:rPr>
              <a:t> </a:t>
            </a:r>
            <a:r>
              <a:rPr lang="zh-TW" altLang="en-US" sz="2400" dirty="0" smtClean="0">
                <a:solidFill>
                  <a:srgbClr val="00B050"/>
                </a:solidFill>
              </a:rPr>
              <a:t>   </a:t>
            </a:r>
            <a:r>
              <a:rPr lang="zh-TW" altLang="en-US" sz="2400" u="sng" dirty="0" smtClean="0">
                <a:solidFill>
                  <a:srgbClr val="00B050"/>
                </a:solidFill>
              </a:rPr>
              <a:t>禁止</a:t>
            </a:r>
            <a:r>
              <a:rPr lang="zh-TW" altLang="en-US" sz="2400" u="sng" dirty="0">
                <a:solidFill>
                  <a:srgbClr val="00B050"/>
                </a:solidFill>
              </a:rPr>
              <a:t>攜帶行動電話到</a:t>
            </a:r>
            <a:r>
              <a:rPr lang="zh-TW" altLang="en-US" sz="2400" u="sng" dirty="0" smtClean="0">
                <a:solidFill>
                  <a:srgbClr val="00B050"/>
                </a:solidFill>
              </a:rPr>
              <a:t>校等處分。</a:t>
            </a:r>
            <a:r>
              <a:rPr lang="zh-TW" altLang="en-US" sz="2400" dirty="0" smtClean="0"/>
              <a:t> </a:t>
            </a:r>
            <a:endParaRPr lang="zh-TW" altLang="en-US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62"/>
          <a:stretch/>
        </p:blipFill>
        <p:spPr bwMode="auto">
          <a:xfrm>
            <a:off x="6228183" y="4461630"/>
            <a:ext cx="2801887" cy="227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3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578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 smtClean="0"/>
              <a:t>社團是學生學習新事物、認識新朋友的管道。但也常有學生太過熱衷而忽略課業。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社團的時間排在週五下午，本學期有</a:t>
            </a:r>
            <a:r>
              <a:rPr lang="en-US" altLang="zh-TW" sz="2800" dirty="0" smtClean="0"/>
              <a:t>5</a:t>
            </a:r>
            <a:r>
              <a:rPr lang="zh-TW" altLang="en-US" sz="2800" dirty="0" smtClean="0"/>
              <a:t>次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共</a:t>
            </a:r>
            <a:r>
              <a:rPr lang="en-US" altLang="zh-TW" sz="2800" dirty="0" smtClean="0"/>
              <a:t>15</a:t>
            </a:r>
            <a:r>
              <a:rPr lang="zh-TW" altLang="en-US" sz="2800" dirty="0" smtClean="0"/>
              <a:t>節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u="sng" dirty="0" smtClean="0">
                <a:solidFill>
                  <a:schemeClr val="tx1"/>
                </a:solidFill>
              </a:rPr>
              <a:t>社團的課後活動，學務處皆要求學生事先申請，一般狀況最晚到</a:t>
            </a:r>
            <a:r>
              <a:rPr lang="en-US" altLang="zh-TW" sz="2800" u="sng" dirty="0" smtClean="0">
                <a:solidFill>
                  <a:srgbClr val="FF0000"/>
                </a:solidFill>
              </a:rPr>
              <a:t>18:00</a:t>
            </a:r>
            <a:r>
              <a:rPr lang="zh-TW" altLang="en-US" sz="2800" u="sng" dirty="0" smtClean="0">
                <a:solidFill>
                  <a:schemeClr val="tx1"/>
                </a:solidFill>
              </a:rPr>
              <a:t>。</a:t>
            </a:r>
            <a:endParaRPr lang="en-US" altLang="zh-TW" sz="2800" u="sng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2800" dirty="0"/>
              <a:t>社團校外的活動，都會請</a:t>
            </a:r>
            <a:r>
              <a:rPr lang="zh-TW" altLang="en-US" sz="2800" dirty="0">
                <a:solidFill>
                  <a:srgbClr val="FF0000"/>
                </a:solidFill>
              </a:rPr>
              <a:t>家長簽同意書</a:t>
            </a:r>
            <a:r>
              <a:rPr lang="zh-TW" altLang="en-US" sz="2800" dirty="0"/>
              <a:t>，</a:t>
            </a:r>
            <a:r>
              <a:rPr lang="zh-TW" altLang="en-US" sz="2800" dirty="0" smtClean="0"/>
              <a:t>如果沒有簽同意書的動作，則屬同學私下的行為，並非正式社團活動，敬請家長知悉。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</a:t>
            </a:r>
            <a:r>
              <a:rPr lang="zh-TW" altLang="en-US" dirty="0" smtClean="0"/>
              <a:t>措施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社團的管理</a:t>
            </a:r>
            <a:r>
              <a:rPr lang="en-US" altLang="zh-TW" dirty="0" smtClean="0">
                <a:solidFill>
                  <a:srgbClr val="FF0000"/>
                </a:solidFill>
              </a:rPr>
              <a:t>(1/3)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10445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3000" dirty="0" smtClean="0"/>
              <a:t>原則上社費以</a:t>
            </a:r>
            <a:r>
              <a:rPr lang="zh-TW" altLang="en-US" sz="3000" dirty="0" smtClean="0">
                <a:solidFill>
                  <a:srgbClr val="FF0000"/>
                </a:solidFill>
              </a:rPr>
              <a:t>每學期</a:t>
            </a:r>
            <a:r>
              <a:rPr lang="en-US" altLang="zh-TW" sz="3000" dirty="0" smtClean="0">
                <a:solidFill>
                  <a:srgbClr val="FF0000"/>
                </a:solidFill>
              </a:rPr>
              <a:t>500</a:t>
            </a:r>
            <a:r>
              <a:rPr lang="zh-TW" altLang="en-US" sz="3000" dirty="0" smtClean="0">
                <a:solidFill>
                  <a:srgbClr val="FF0000"/>
                </a:solidFill>
              </a:rPr>
              <a:t>元</a:t>
            </a:r>
            <a:r>
              <a:rPr lang="zh-TW" altLang="en-US" sz="3000" dirty="0" smtClean="0"/>
              <a:t>為上限 </a:t>
            </a:r>
            <a:r>
              <a:rPr lang="en-US" altLang="zh-TW" sz="3000" dirty="0" smtClean="0"/>
              <a:t>(</a:t>
            </a:r>
            <a:r>
              <a:rPr lang="zh-TW" altLang="en-US" sz="3000" dirty="0" smtClean="0"/>
              <a:t>器材另計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。如果超過</a:t>
            </a:r>
            <a:r>
              <a:rPr lang="en-US" altLang="zh-TW" sz="3000" dirty="0" smtClean="0"/>
              <a:t>500</a:t>
            </a:r>
            <a:r>
              <a:rPr lang="zh-TW" altLang="en-US" sz="3000" dirty="0" smtClean="0"/>
              <a:t>元，須提預算表送學務處審查。</a:t>
            </a:r>
            <a:endParaRPr lang="en-US" altLang="zh-TW" sz="3000" dirty="0" smtClean="0"/>
          </a:p>
          <a:p>
            <a:pPr>
              <a:lnSpc>
                <a:spcPct val="150000"/>
              </a:lnSpc>
            </a:pPr>
            <a:r>
              <a:rPr lang="zh-TW" altLang="en-US" sz="3000" dirty="0" smtClean="0"/>
              <a:t>學校將於下學期末</a:t>
            </a:r>
            <a:r>
              <a:rPr lang="zh-TW" altLang="en-US" sz="3000" dirty="0" smtClean="0">
                <a:solidFill>
                  <a:srgbClr val="FF0000"/>
                </a:solidFill>
              </a:rPr>
              <a:t>，舉辦校內成果發表會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>
              <a:lnSpc>
                <a:spcPct val="150000"/>
              </a:lnSpc>
            </a:pPr>
            <a:r>
              <a:rPr lang="zh-TW" altLang="en-US" sz="3000" dirty="0"/>
              <a:t>如社團有</a:t>
            </a:r>
            <a:r>
              <a:rPr lang="zh-TW" altLang="en-US" sz="3000" dirty="0" smtClean="0"/>
              <a:t>校外成果發表會的構想需要另外收費時，必須編列預算送學務處審核。</a:t>
            </a:r>
            <a:r>
              <a:rPr lang="zh-TW" altLang="en-US" sz="3000" dirty="0" smtClean="0">
                <a:solidFill>
                  <a:srgbClr val="FF0000"/>
                </a:solidFill>
              </a:rPr>
              <a:t>社員</a:t>
            </a:r>
            <a:r>
              <a:rPr lang="zh-TW" altLang="en-US" sz="3000" dirty="0" smtClean="0"/>
              <a:t>可衡量經濟狀況及時間</a:t>
            </a:r>
            <a:r>
              <a:rPr lang="zh-TW" altLang="en-US" sz="3000" dirty="0" smtClean="0">
                <a:solidFill>
                  <a:srgbClr val="FF0000"/>
                </a:solidFill>
              </a:rPr>
              <a:t>自主參加</a:t>
            </a:r>
            <a:r>
              <a:rPr lang="zh-TW" altLang="en-US" sz="3000" dirty="0" smtClean="0"/>
              <a:t>，不可強迫。</a:t>
            </a:r>
            <a:endParaRPr lang="en-US" altLang="zh-TW" sz="3000" dirty="0" smtClean="0"/>
          </a:p>
          <a:p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其他重要規定措施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>
                <a:solidFill>
                  <a:srgbClr val="FF0000"/>
                </a:solidFill>
              </a:rPr>
              <a:t>社團的</a:t>
            </a:r>
            <a:r>
              <a:rPr lang="zh-TW" altLang="en-US" dirty="0" smtClean="0">
                <a:solidFill>
                  <a:srgbClr val="FF0000"/>
                </a:solidFill>
              </a:rPr>
              <a:t>管理</a:t>
            </a:r>
            <a:r>
              <a:rPr lang="en-US" altLang="zh-TW" dirty="0" smtClean="0">
                <a:solidFill>
                  <a:srgbClr val="FF0000"/>
                </a:solidFill>
              </a:rPr>
              <a:t>(2/3)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89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2276872"/>
            <a:ext cx="8568951" cy="3849291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3600" dirty="0" smtClean="0"/>
              <a:t>社團表現優，可加點數。</a:t>
            </a:r>
            <a:endParaRPr lang="en-US" altLang="zh-TW" sz="3600" dirty="0" smtClean="0"/>
          </a:p>
          <a:p>
            <a:pPr marL="0" indent="0">
              <a:lnSpc>
                <a:spcPts val="6000"/>
              </a:lnSpc>
              <a:spcBef>
                <a:spcPts val="0"/>
              </a:spcBef>
              <a:buNone/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但社團違規，也會被扣點。</a:t>
            </a:r>
            <a:endParaRPr lang="en-US" altLang="zh-TW" sz="3600" dirty="0" smtClean="0"/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3600" dirty="0" smtClean="0"/>
              <a:t>如未申請私辦活動、場地未復原、行為違規等會被扣點。</a:t>
            </a:r>
            <a:endParaRPr lang="en-US" altLang="zh-TW" sz="3600" dirty="0" smtClean="0"/>
          </a:p>
          <a:p>
            <a:pPr>
              <a:lnSpc>
                <a:spcPts val="6000"/>
              </a:lnSpc>
              <a:spcBef>
                <a:spcPts val="0"/>
              </a:spcBef>
            </a:pPr>
            <a:r>
              <a:rPr lang="zh-TW" altLang="en-US" sz="3600" dirty="0" smtClean="0"/>
              <a:t>扣滿</a:t>
            </a:r>
            <a:r>
              <a:rPr lang="en-US" altLang="zh-TW" sz="3600" dirty="0" smtClean="0"/>
              <a:t>20</a:t>
            </a:r>
            <a:r>
              <a:rPr lang="zh-TW" altLang="en-US" sz="3600" dirty="0" smtClean="0"/>
              <a:t>點，社團將會被解散。</a:t>
            </a:r>
            <a:endParaRPr lang="zh-TW" altLang="en-US" sz="3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其他重要規定措施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>
                <a:solidFill>
                  <a:srgbClr val="FF0000"/>
                </a:solidFill>
              </a:rPr>
              <a:t>社團的</a:t>
            </a:r>
            <a:r>
              <a:rPr lang="zh-TW" altLang="en-US" dirty="0" smtClean="0">
                <a:solidFill>
                  <a:srgbClr val="FF0000"/>
                </a:solidFill>
              </a:rPr>
              <a:t>管理</a:t>
            </a:r>
            <a:r>
              <a:rPr lang="en-US" altLang="zh-TW" dirty="0" smtClean="0">
                <a:solidFill>
                  <a:srgbClr val="FF0000"/>
                </a:solidFill>
              </a:rPr>
              <a:t>(3/3)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84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1561" y="1700808"/>
            <a:ext cx="8136904" cy="4425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600" dirty="0"/>
              <a:t>一</a:t>
            </a:r>
            <a:r>
              <a:rPr lang="zh-TW" altLang="zh-TW" sz="2600" dirty="0" smtClean="0"/>
              <a:t>、</a:t>
            </a:r>
            <a:r>
              <a:rPr lang="en-US" altLang="zh-TW" sz="2600" dirty="0" smtClean="0"/>
              <a:t>103</a:t>
            </a:r>
            <a:r>
              <a:rPr lang="zh-TW" altLang="zh-TW" sz="2600" dirty="0"/>
              <a:t>年</a:t>
            </a:r>
            <a:r>
              <a:rPr lang="en-US" altLang="zh-TW" sz="2600" dirty="0"/>
              <a:t>11</a:t>
            </a:r>
            <a:r>
              <a:rPr lang="zh-TW" altLang="zh-TW" sz="2600" dirty="0"/>
              <a:t>月發布之十二年國民基本教育課程綱要：</a:t>
            </a:r>
          </a:p>
          <a:p>
            <a:pPr marL="0" indent="0">
              <a:buNone/>
            </a:pPr>
            <a:r>
              <a:rPr lang="zh-TW" altLang="en-US" sz="2600" dirty="0" smtClean="0"/>
              <a:t>        </a:t>
            </a:r>
            <a:r>
              <a:rPr lang="zh-TW" altLang="zh-TW" sz="2600" dirty="0" smtClean="0"/>
              <a:t>國中</a:t>
            </a:r>
            <a:r>
              <a:rPr lang="zh-TW" altLang="zh-TW" sz="2600" dirty="0"/>
              <a:t>部分</a:t>
            </a:r>
            <a:r>
              <a:rPr lang="zh-TW" altLang="zh-TW" sz="2600" dirty="0" smtClean="0"/>
              <a:t>：強制要求學生必須有</a:t>
            </a:r>
            <a:r>
              <a:rPr lang="zh-TW" altLang="zh-TW" sz="2600" dirty="0"/>
              <a:t>服務學習時數</a:t>
            </a:r>
            <a:r>
              <a:rPr lang="zh-TW" altLang="zh-TW" sz="2600" dirty="0" smtClean="0"/>
              <a:t>，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sz="2600" dirty="0"/>
              <a:t> </a:t>
            </a:r>
            <a:r>
              <a:rPr lang="zh-TW" altLang="en-US" sz="2600" dirty="0" smtClean="0"/>
              <a:t>       並</a:t>
            </a:r>
            <a:r>
              <a:rPr lang="zh-TW" altLang="zh-TW" sz="2600" dirty="0" smtClean="0"/>
              <a:t>做為</a:t>
            </a:r>
            <a:r>
              <a:rPr lang="zh-TW" altLang="zh-TW" sz="2600" dirty="0"/>
              <a:t>高中免試入學積分之使用。</a:t>
            </a:r>
          </a:p>
          <a:p>
            <a:pPr marL="0" indent="0">
              <a:buNone/>
            </a:pPr>
            <a:r>
              <a:rPr lang="zh-TW" altLang="en-US" sz="2600" dirty="0" smtClean="0"/>
              <a:t>        </a:t>
            </a:r>
            <a:r>
              <a:rPr lang="zh-TW" altLang="zh-TW" sz="2600" dirty="0" smtClean="0"/>
              <a:t>高中</a:t>
            </a:r>
            <a:r>
              <a:rPr lang="zh-TW" altLang="zh-TW" sz="2600" dirty="0"/>
              <a:t>部分</a:t>
            </a:r>
            <a:r>
              <a:rPr lang="zh-TW" altLang="zh-TW" sz="2600" dirty="0" smtClean="0"/>
              <a:t>：</a:t>
            </a:r>
            <a:r>
              <a:rPr lang="zh-TW" altLang="en-US" sz="2600" dirty="0" smtClean="0"/>
              <a:t>提及</a:t>
            </a:r>
            <a:r>
              <a:rPr lang="zh-TW" altLang="zh-TW" sz="2600" dirty="0" smtClean="0"/>
              <a:t>服務</a:t>
            </a:r>
            <a:r>
              <a:rPr lang="zh-TW" altLang="zh-TW" sz="2600" dirty="0"/>
              <a:t>學習，但未強制規定時數</a:t>
            </a:r>
            <a:r>
              <a:rPr lang="zh-TW" altLang="zh-TW" sz="2600" dirty="0" smtClean="0"/>
              <a:t>。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sz="2600" dirty="0" smtClean="0"/>
              <a:t>二、</a:t>
            </a:r>
            <a:r>
              <a:rPr lang="zh-TW" altLang="en-US" sz="2600" dirty="0" smtClean="0">
                <a:solidFill>
                  <a:srgbClr val="FF0000"/>
                </a:solidFill>
              </a:rPr>
              <a:t>教育局</a:t>
            </a:r>
            <a:r>
              <a:rPr lang="en-US" altLang="zh-TW" sz="2600" dirty="0" smtClean="0"/>
              <a:t>109</a:t>
            </a:r>
            <a:r>
              <a:rPr lang="zh-TW" altLang="zh-TW" sz="2600" dirty="0"/>
              <a:t>年</a:t>
            </a:r>
            <a:r>
              <a:rPr lang="en-US" altLang="zh-TW" sz="2600" dirty="0"/>
              <a:t>5</a:t>
            </a:r>
            <a:r>
              <a:rPr lang="zh-TW" altLang="zh-TW" sz="2600" dirty="0"/>
              <a:t>月</a:t>
            </a:r>
            <a:r>
              <a:rPr lang="en-US" altLang="zh-TW" sz="2600" dirty="0"/>
              <a:t>5</a:t>
            </a:r>
            <a:r>
              <a:rPr lang="zh-TW" altLang="zh-TW" sz="2600" dirty="0"/>
              <a:t>日北市教中字第</a:t>
            </a:r>
            <a:r>
              <a:rPr lang="en-US" altLang="zh-TW" sz="2600" dirty="0" smtClean="0"/>
              <a:t>1093041647</a:t>
            </a:r>
          </a:p>
          <a:p>
            <a:pPr marL="0" indent="0">
              <a:buNone/>
            </a:pPr>
            <a:r>
              <a:rPr lang="zh-TW" altLang="en-US" sz="2600" dirty="0"/>
              <a:t> </a:t>
            </a:r>
            <a:r>
              <a:rPr lang="zh-TW" altLang="en-US" sz="2600" dirty="0" smtClean="0"/>
              <a:t>      </a:t>
            </a:r>
            <a:r>
              <a:rPr lang="zh-TW" altLang="zh-TW" sz="2600" dirty="0" smtClean="0"/>
              <a:t>號函修訂</a:t>
            </a:r>
            <a:r>
              <a:rPr lang="zh-TW" altLang="zh-TW" sz="2600" dirty="0"/>
              <a:t>之「臺北市各級學校推展服務學習</a:t>
            </a:r>
            <a:r>
              <a:rPr lang="zh-TW" altLang="zh-TW" sz="2600" dirty="0" smtClean="0"/>
              <a:t>實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sz="2600" dirty="0"/>
              <a:t> </a:t>
            </a:r>
            <a:r>
              <a:rPr lang="zh-TW" altLang="en-US" sz="2600" dirty="0" smtClean="0"/>
              <a:t>      </a:t>
            </a:r>
            <a:r>
              <a:rPr lang="zh-TW" altLang="zh-TW" sz="2600" dirty="0" smtClean="0"/>
              <a:t>施</a:t>
            </a:r>
            <a:r>
              <a:rPr lang="zh-TW" altLang="zh-TW" sz="2600" dirty="0"/>
              <a:t>要點</a:t>
            </a:r>
            <a:r>
              <a:rPr lang="zh-TW" altLang="zh-TW" sz="2600" dirty="0" smtClean="0"/>
              <a:t>」</a:t>
            </a:r>
            <a:r>
              <a:rPr lang="zh-TW" altLang="en-US" sz="2600" dirty="0" smtClean="0"/>
              <a:t> 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sz="2600" dirty="0"/>
              <a:t> </a:t>
            </a:r>
            <a:r>
              <a:rPr lang="zh-TW" altLang="en-US" sz="2600" dirty="0" smtClean="0"/>
              <a:t>      </a:t>
            </a:r>
            <a:r>
              <a:rPr lang="zh-TW" altLang="zh-TW" sz="2600" dirty="0" smtClean="0"/>
              <a:t>要求</a:t>
            </a:r>
            <a:r>
              <a:rPr lang="zh-TW" altLang="zh-TW" sz="2600" dirty="0"/>
              <a:t>高中學生每學期須有</a:t>
            </a:r>
            <a:r>
              <a:rPr lang="en-US" altLang="zh-TW" sz="2600" dirty="0">
                <a:solidFill>
                  <a:srgbClr val="FF0000"/>
                </a:solidFill>
              </a:rPr>
              <a:t>8</a:t>
            </a:r>
            <a:r>
              <a:rPr lang="zh-TW" altLang="zh-TW" sz="2600" dirty="0"/>
              <a:t>小時服務學習時數</a:t>
            </a:r>
            <a:r>
              <a:rPr lang="zh-TW" altLang="zh-TW" sz="2600" dirty="0" smtClean="0"/>
              <a:t>。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sz="2600" dirty="0"/>
              <a:t> </a:t>
            </a:r>
            <a:r>
              <a:rPr lang="zh-TW" altLang="en-US" sz="2600" dirty="0" smtClean="0"/>
              <a:t>      </a:t>
            </a:r>
            <a:r>
              <a:rPr lang="en-US" altLang="zh-TW" sz="2600" dirty="0" smtClean="0"/>
              <a:t>(</a:t>
            </a:r>
            <a:r>
              <a:rPr lang="zh-TW" altLang="en-US" sz="2600" dirty="0" smtClean="0"/>
              <a:t>但非畢業條件</a:t>
            </a:r>
            <a:r>
              <a:rPr lang="en-US" altLang="zh-TW" sz="2600" dirty="0" smtClean="0"/>
              <a:t>)</a:t>
            </a:r>
          </a:p>
          <a:p>
            <a:pPr marL="0" indent="0">
              <a:buNone/>
            </a:pPr>
            <a:endParaRPr lang="zh-TW" altLang="en-US" sz="2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其他重要規定措施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FF0000"/>
                </a:solidFill>
              </a:rPr>
              <a:t>服務學習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公共服務</a:t>
            </a:r>
            <a:r>
              <a:rPr lang="en-US" altLang="zh-TW" dirty="0" smtClean="0">
                <a:solidFill>
                  <a:srgbClr val="FF0000"/>
                </a:solidFill>
              </a:rPr>
              <a:t>)(1/3)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6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276872"/>
            <a:ext cx="7818967" cy="3672408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部分</a:t>
            </a:r>
            <a:r>
              <a:rPr lang="zh-TW" altLang="en-US" sz="3200" dirty="0">
                <a:solidFill>
                  <a:srgbClr val="FF0000"/>
                </a:solidFill>
              </a:rPr>
              <a:t>科</a:t>
            </a:r>
            <a:r>
              <a:rPr lang="zh-TW" altLang="en-US" sz="3200" dirty="0" smtClean="0">
                <a:solidFill>
                  <a:srgbClr val="FF0000"/>
                </a:solidFill>
              </a:rPr>
              <a:t>大</a:t>
            </a:r>
            <a:r>
              <a:rPr lang="en-US" altLang="zh-TW" sz="3200" dirty="0" smtClean="0">
                <a:solidFill>
                  <a:srgbClr val="FF0000"/>
                </a:solidFill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</a:rPr>
              <a:t>甄選入學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/>
              <a:t>或</a:t>
            </a:r>
            <a:r>
              <a:rPr lang="zh-TW" altLang="en-US" sz="3200" dirty="0" smtClean="0">
                <a:solidFill>
                  <a:srgbClr val="FF0000"/>
                </a:solidFill>
              </a:rPr>
              <a:t>大學</a:t>
            </a:r>
            <a:r>
              <a:rPr lang="en-US" altLang="zh-TW" sz="3200" dirty="0" smtClean="0">
                <a:solidFill>
                  <a:srgbClr val="FF0000"/>
                </a:solidFill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</a:rPr>
              <a:t>申請入學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/>
              <a:t>校</a:t>
            </a:r>
            <a:r>
              <a:rPr lang="zh-TW" altLang="en-US" sz="3200" dirty="0"/>
              <a:t>系</a:t>
            </a:r>
            <a:r>
              <a:rPr lang="zh-TW" altLang="en-US" sz="3200" dirty="0" smtClean="0"/>
              <a:t>在</a:t>
            </a:r>
            <a:r>
              <a:rPr lang="zh-TW" altLang="en-US" sz="3200" dirty="0">
                <a:solidFill>
                  <a:srgbClr val="FF0000"/>
                </a:solidFill>
              </a:rPr>
              <a:t>多元</a:t>
            </a:r>
            <a:r>
              <a:rPr lang="zh-TW" altLang="en-US" sz="3200" dirty="0" smtClean="0">
                <a:solidFill>
                  <a:srgbClr val="FF0000"/>
                </a:solidFill>
              </a:rPr>
              <a:t>表現</a:t>
            </a:r>
            <a:r>
              <a:rPr lang="zh-TW" altLang="en-US" sz="3200" dirty="0" smtClean="0"/>
              <a:t>中列入公共</a:t>
            </a:r>
            <a:r>
              <a:rPr lang="zh-TW" altLang="en-US" sz="3200" dirty="0"/>
              <a:t>服務時</a:t>
            </a:r>
            <a:r>
              <a:rPr lang="zh-TW" altLang="en-US" sz="3200" dirty="0" smtClean="0"/>
              <a:t>數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社會服務證明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，</a:t>
            </a:r>
            <a:r>
              <a:rPr lang="zh-TW" altLang="en-US" sz="3200" dirty="0"/>
              <a:t>為其他有利審查文件</a:t>
            </a:r>
            <a:r>
              <a:rPr lang="zh-TW" altLang="en-US" sz="3200" dirty="0" smtClean="0"/>
              <a:t>。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en-US" altLang="zh-TW" sz="3200" dirty="0" smtClean="0"/>
          </a:p>
          <a:p>
            <a:r>
              <a:rPr lang="zh-TW" altLang="en-US" sz="3200" dirty="0" smtClean="0"/>
              <a:t>如果未來同學想申請這些科系，最好能有相關服務資歷，而且</a:t>
            </a:r>
            <a:r>
              <a:rPr lang="zh-TW" altLang="en-US" sz="3200" dirty="0" smtClean="0">
                <a:solidFill>
                  <a:srgbClr val="FF0000"/>
                </a:solidFill>
              </a:rPr>
              <a:t>服務的過程及心得</a:t>
            </a:r>
            <a:r>
              <a:rPr lang="zh-TW" altLang="en-US" sz="3200" dirty="0" smtClean="0"/>
              <a:t>也都很重要。</a:t>
            </a:r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其他重要規定措施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>
                <a:solidFill>
                  <a:srgbClr val="FF0000"/>
                </a:solidFill>
              </a:rPr>
              <a:t>服務學習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公共服務</a:t>
            </a:r>
            <a:r>
              <a:rPr lang="en-US" altLang="zh-TW" dirty="0" smtClean="0">
                <a:solidFill>
                  <a:srgbClr val="FF0000"/>
                </a:solidFill>
              </a:rPr>
              <a:t>)(2/3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447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1988840"/>
            <a:ext cx="7732381" cy="4608512"/>
          </a:xfrm>
        </p:spPr>
        <p:txBody>
          <a:bodyPr>
            <a:normAutofit/>
          </a:bodyPr>
          <a:lstStyle/>
          <a:p>
            <a:r>
              <a:rPr lang="zh-TW" altLang="en-US" sz="2600" dirty="0" smtClean="0"/>
              <a:t>本校目前已經在規劃服務學習時數之認證辦法，預計本學期第一次段考前就會完成及實施。</a:t>
            </a:r>
            <a:endParaRPr lang="en-US" altLang="zh-TW" sz="2600" dirty="0" smtClean="0"/>
          </a:p>
          <a:p>
            <a:r>
              <a:rPr lang="zh-TW" altLang="en-US" sz="2600" dirty="0"/>
              <a:t>需要服務時數的</a:t>
            </a:r>
            <a:r>
              <a:rPr lang="zh-TW" altLang="en-US" sz="2600" dirty="0" smtClean="0"/>
              <a:t>同學，可以自行選擇適合的活動參與，以充實學習經歷。</a:t>
            </a:r>
            <a:endParaRPr lang="en-US" altLang="zh-TW" sz="2600" dirty="0" smtClean="0"/>
          </a:p>
          <a:p>
            <a:r>
              <a:rPr lang="zh-TW" altLang="en-US" sz="2600" dirty="0" smtClean="0"/>
              <a:t>目前規劃的方向如下：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sz="2600" dirty="0" smtClean="0">
                <a:solidFill>
                  <a:srgbClr val="FF0000"/>
                </a:solidFill>
              </a:rPr>
              <a:t>    社區</a:t>
            </a:r>
            <a:r>
              <a:rPr lang="zh-TW" altLang="en-US" sz="2600" dirty="0">
                <a:solidFill>
                  <a:srgbClr val="FF0000"/>
                </a:solidFill>
              </a:rPr>
              <a:t>服務微</a:t>
            </a:r>
            <a:r>
              <a:rPr lang="zh-TW" altLang="en-US" sz="2600" dirty="0" smtClean="0">
                <a:solidFill>
                  <a:srgbClr val="FF0000"/>
                </a:solidFill>
              </a:rPr>
              <a:t>課程 </a:t>
            </a:r>
            <a:r>
              <a:rPr lang="en-US" altLang="zh-TW" sz="2600" dirty="0" smtClean="0">
                <a:solidFill>
                  <a:srgbClr val="FF0000"/>
                </a:solidFill>
              </a:rPr>
              <a:t>/</a:t>
            </a:r>
            <a:r>
              <a:rPr lang="zh-TW" altLang="en-US" sz="2600" dirty="0" smtClean="0">
                <a:solidFill>
                  <a:srgbClr val="FF0000"/>
                </a:solidFill>
              </a:rPr>
              <a:t> 服務性社團 </a:t>
            </a:r>
            <a:r>
              <a:rPr lang="en-US" altLang="zh-TW" sz="2600" dirty="0" smtClean="0">
                <a:solidFill>
                  <a:srgbClr val="FF0000"/>
                </a:solidFill>
              </a:rPr>
              <a:t>/</a:t>
            </a:r>
            <a:r>
              <a:rPr lang="zh-TW" altLang="en-US" sz="2600" dirty="0" smtClean="0">
                <a:solidFill>
                  <a:srgbClr val="FF0000"/>
                </a:solidFill>
              </a:rPr>
              <a:t> 社團服務活動</a:t>
            </a:r>
            <a:endParaRPr lang="en-US" altLang="zh-TW" sz="2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2600" dirty="0" smtClean="0">
                <a:solidFill>
                  <a:srgbClr val="FF0000"/>
                </a:solidFill>
              </a:rPr>
              <a:t>    各處室的服務學習機會</a:t>
            </a:r>
            <a:endParaRPr lang="en-US" altLang="zh-TW" sz="2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2600" dirty="0" smtClean="0">
                <a:solidFill>
                  <a:srgbClr val="FF0000"/>
                </a:solidFill>
              </a:rPr>
              <a:t>    同學自辦服務活動</a:t>
            </a:r>
            <a:r>
              <a:rPr lang="en-US" altLang="zh-TW" sz="2600" dirty="0" smtClean="0">
                <a:solidFill>
                  <a:srgbClr val="FF0000"/>
                </a:solidFill>
              </a:rPr>
              <a:t>(</a:t>
            </a:r>
            <a:r>
              <a:rPr lang="zh-TW" altLang="en-US" sz="2600" dirty="0" smtClean="0">
                <a:solidFill>
                  <a:srgbClr val="FF0000"/>
                </a:solidFill>
              </a:rPr>
              <a:t>須事先填表向學校申請</a:t>
            </a:r>
            <a:r>
              <a:rPr lang="en-US" altLang="zh-TW" sz="26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zh-TW" altLang="en-US" sz="2600" dirty="0" smtClean="0">
                <a:solidFill>
                  <a:srgbClr val="FF0000"/>
                </a:solidFill>
              </a:rPr>
              <a:t>    外部機構辦理的服務學習活動</a:t>
            </a:r>
            <a:r>
              <a:rPr lang="en-US" altLang="zh-TW" sz="2600" dirty="0" smtClean="0">
                <a:solidFill>
                  <a:srgbClr val="FF0000"/>
                </a:solidFill>
              </a:rPr>
              <a:t>(</a:t>
            </a:r>
            <a:r>
              <a:rPr lang="zh-TW" altLang="en-US" sz="2600" dirty="0" smtClean="0">
                <a:solidFill>
                  <a:srgbClr val="FF0000"/>
                </a:solidFill>
              </a:rPr>
              <a:t>附證明及照片認證</a:t>
            </a:r>
            <a:r>
              <a:rPr lang="en-US" altLang="zh-TW" sz="2600" dirty="0" smtClean="0">
                <a:solidFill>
                  <a:srgbClr val="FF0000"/>
                </a:solidFill>
              </a:rPr>
              <a:t>)</a:t>
            </a:r>
            <a:endParaRPr lang="zh-TW" altLang="en-US" sz="2600" dirty="0">
              <a:solidFill>
                <a:srgbClr val="FF000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其他重要規定措施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>
                <a:solidFill>
                  <a:srgbClr val="FF0000"/>
                </a:solidFill>
              </a:rPr>
              <a:t>服務學習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公共服務</a:t>
            </a:r>
            <a:r>
              <a:rPr lang="en-US" altLang="zh-TW" dirty="0" smtClean="0">
                <a:solidFill>
                  <a:srgbClr val="FF0000"/>
                </a:solidFill>
              </a:rPr>
              <a:t>)(3/3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263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4104456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學務處簡介</a:t>
            </a:r>
            <a:endParaRPr lang="en-US" altLang="zh-TW" sz="4000" dirty="0" smtClean="0"/>
          </a:p>
          <a:p>
            <a:r>
              <a:rPr lang="zh-TW" altLang="en-US" sz="4000" dirty="0"/>
              <a:t>學務</a:t>
            </a:r>
            <a:r>
              <a:rPr lang="zh-TW" altLang="en-US" sz="4000" dirty="0" smtClean="0"/>
              <a:t>相關規定查詢</a:t>
            </a:r>
            <a:endParaRPr lang="en-US" altLang="zh-TW" sz="4000" dirty="0" smtClean="0"/>
          </a:p>
          <a:p>
            <a:r>
              <a:rPr lang="zh-TW" altLang="en-US" sz="4000" dirty="0" smtClean="0"/>
              <a:t>學生作息時間</a:t>
            </a:r>
            <a:endParaRPr lang="en-US" altLang="zh-TW" sz="4000" dirty="0" smtClean="0"/>
          </a:p>
          <a:p>
            <a:r>
              <a:rPr lang="zh-TW" altLang="en-US" sz="4000" dirty="0"/>
              <a:t>疫苗</a:t>
            </a:r>
            <a:r>
              <a:rPr lang="zh-TW" altLang="en-US" sz="4000" dirty="0" smtClean="0"/>
              <a:t>注射注意事項</a:t>
            </a:r>
            <a:endParaRPr lang="en-US" altLang="zh-TW" sz="4000" dirty="0" smtClean="0"/>
          </a:p>
          <a:p>
            <a:r>
              <a:rPr lang="zh-TW" altLang="en-US" sz="4000" dirty="0" smtClean="0"/>
              <a:t>其他重要規定措施</a:t>
            </a:r>
            <a:endParaRPr lang="en-US" altLang="zh-TW" sz="4000" dirty="0"/>
          </a:p>
          <a:p>
            <a:endParaRPr lang="zh-TW" altLang="en-US" sz="4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講述大綱</a:t>
            </a:r>
            <a:endParaRPr lang="zh-TW" alt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78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147248" cy="6264696"/>
          </a:xfrm>
        </p:spPr>
        <p:txBody>
          <a:bodyPr>
            <a:normAutofit/>
          </a:bodyPr>
          <a:lstStyle/>
          <a:p>
            <a:r>
              <a:rPr lang="en-US" altLang="zh-TW" sz="8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zh-TW" sz="8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zh-TW" altLang="en-US" sz="8000" dirty="0" smtClean="0">
                <a:solidFill>
                  <a:schemeClr val="tx2">
                    <a:lumMod val="75000"/>
                  </a:schemeClr>
                </a:solidFill>
              </a:rPr>
              <a:t>親師合作  </a:t>
            </a:r>
            <a:r>
              <a:rPr lang="en-US" altLang="zh-TW" sz="8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zh-TW" sz="8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zh-TW" altLang="en-US" sz="8000" dirty="0" smtClean="0">
                <a:solidFill>
                  <a:schemeClr val="tx2">
                    <a:lumMod val="75000"/>
                  </a:schemeClr>
                </a:solidFill>
              </a:rPr>
              <a:t>  教育共好</a:t>
            </a:r>
            <a:r>
              <a:rPr lang="en-US" altLang="zh-TW" sz="8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altLang="zh-TW" sz="8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zh-TW" altLang="en-US" sz="6000" dirty="0" smtClean="0">
                <a:solidFill>
                  <a:srgbClr val="FF0000"/>
                </a:solidFill>
              </a:rPr>
              <a:t>感謝家長</a:t>
            </a:r>
            <a:r>
              <a:rPr lang="zh-TW" altLang="en-US" sz="6000" dirty="0">
                <a:solidFill>
                  <a:srgbClr val="FF0000"/>
                </a:solidFill>
              </a:rPr>
              <a:t>們</a:t>
            </a:r>
            <a:r>
              <a:rPr lang="zh-TW" altLang="en-US" sz="6000" dirty="0" smtClean="0">
                <a:solidFill>
                  <a:srgbClr val="FF0000"/>
                </a:solidFill>
              </a:rPr>
              <a:t>的參與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8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學務處簡</a:t>
            </a:r>
            <a:r>
              <a:rPr lang="zh-TW" altLang="zh-TW" dirty="0" smtClean="0"/>
              <a:t>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276872"/>
            <a:ext cx="8784976" cy="4752528"/>
          </a:xfrm>
        </p:spPr>
        <p:txBody>
          <a:bodyPr>
            <a:noAutofit/>
          </a:bodyPr>
          <a:lstStyle/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en-US" sz="2800" dirty="0" smtClean="0">
                <a:solidFill>
                  <a:srgbClr val="FF0000"/>
                </a:solidFill>
              </a:rPr>
              <a:t>訓育</a:t>
            </a:r>
            <a:r>
              <a:rPr lang="zh-TW" altLang="zh-TW" sz="2800" dirty="0" smtClean="0">
                <a:solidFill>
                  <a:srgbClr val="FF0000"/>
                </a:solidFill>
              </a:rPr>
              <a:t>組：</a:t>
            </a:r>
            <a:r>
              <a:rPr lang="zh-TW" altLang="en-US" sz="2800" dirty="0"/>
              <a:t>辦理各類</a:t>
            </a:r>
            <a:r>
              <a:rPr lang="zh-TW" altLang="zh-TW" sz="2800" dirty="0"/>
              <a:t>學生活動</a:t>
            </a:r>
            <a:r>
              <a:rPr lang="zh-TW" altLang="zh-TW" sz="2800" dirty="0" smtClean="0"/>
              <a:t>，</a:t>
            </a:r>
            <a:r>
              <a:rPr lang="zh-TW" altLang="en-US" sz="2800" dirty="0"/>
              <a:t>如</a:t>
            </a:r>
            <a:r>
              <a:rPr lang="zh-TW" altLang="zh-TW" sz="2800" dirty="0"/>
              <a:t>新生訓練、</a:t>
            </a:r>
            <a:endParaRPr lang="en-US" altLang="zh-TW" sz="2800" dirty="0" smtClean="0"/>
          </a:p>
          <a:p>
            <a:pPr marL="0" lvl="0" indent="0">
              <a:lnSpc>
                <a:spcPts val="4500"/>
              </a:lnSpc>
              <a:spcBef>
                <a:spcPts val="0"/>
              </a:spcBef>
              <a:buNone/>
            </a:pPr>
            <a:r>
              <a:rPr lang="zh-TW" altLang="en-US" sz="2800" dirty="0" smtClean="0"/>
              <a:t> </a:t>
            </a:r>
            <a:r>
              <a:rPr lang="zh-TW" altLang="en-US" sz="2800" dirty="0"/>
              <a:t> </a:t>
            </a:r>
            <a:r>
              <a:rPr lang="zh-TW" altLang="en-US" sz="2800" dirty="0" smtClean="0"/>
              <a:t>               </a:t>
            </a:r>
            <a:r>
              <a:rPr lang="zh-TW" altLang="zh-TW" sz="2800" dirty="0" smtClean="0"/>
              <a:t>優良</a:t>
            </a:r>
            <a:r>
              <a:rPr lang="zh-TW" altLang="zh-TW" sz="2800" dirty="0"/>
              <a:t>生選舉、校外教學</a:t>
            </a:r>
            <a:r>
              <a:rPr lang="zh-TW" altLang="zh-TW" sz="2800" dirty="0" smtClean="0"/>
              <a:t>、</a:t>
            </a:r>
            <a:r>
              <a:rPr lang="zh-TW" altLang="en-US" sz="2800" dirty="0" smtClean="0"/>
              <a:t>畢業旅行</a:t>
            </a:r>
            <a:r>
              <a:rPr lang="zh-TW" altLang="zh-TW" sz="2800" dirty="0" smtClean="0"/>
              <a:t>等</a:t>
            </a:r>
            <a:r>
              <a:rPr lang="zh-TW" altLang="zh-TW" sz="2800" dirty="0"/>
              <a:t>。</a:t>
            </a: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zh-TW" sz="2800" dirty="0">
                <a:solidFill>
                  <a:srgbClr val="FF0000"/>
                </a:solidFill>
              </a:rPr>
              <a:t>生活輔導組</a:t>
            </a:r>
            <a:r>
              <a:rPr lang="zh-TW" altLang="zh-TW" sz="2800" dirty="0" smtClean="0">
                <a:solidFill>
                  <a:srgbClr val="FF0000"/>
                </a:solidFill>
              </a:rPr>
              <a:t>：</a:t>
            </a:r>
            <a:r>
              <a:rPr lang="zh-TW" altLang="zh-TW" sz="2800" dirty="0" smtClean="0"/>
              <a:t>交通安全</a:t>
            </a:r>
            <a:r>
              <a:rPr lang="zh-TW" altLang="zh-TW" sz="2800" dirty="0"/>
              <a:t>、缺曠、獎懲、</a:t>
            </a:r>
            <a:r>
              <a:rPr lang="zh-TW" altLang="zh-TW" sz="2800" dirty="0" smtClean="0"/>
              <a:t>性平案件等。</a:t>
            </a:r>
            <a:endParaRPr lang="zh-TW" altLang="zh-TW" sz="2800" dirty="0"/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zh-TW" sz="2800" dirty="0" smtClean="0">
                <a:solidFill>
                  <a:srgbClr val="FF0000"/>
                </a:solidFill>
              </a:rPr>
              <a:t>體育組：</a:t>
            </a:r>
            <a:r>
              <a:rPr lang="zh-TW" altLang="zh-TW" sz="2800" dirty="0"/>
              <a:t>辦理體育相關競賽、活動等事項。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zh-TW" altLang="zh-TW" sz="2800" dirty="0" smtClean="0">
                <a:solidFill>
                  <a:srgbClr val="FF0000"/>
                </a:solidFill>
              </a:rPr>
              <a:t>衛生組：</a:t>
            </a:r>
            <a:r>
              <a:rPr lang="zh-TW" altLang="zh-TW" sz="2800" dirty="0" smtClean="0"/>
              <a:t>清潔</a:t>
            </a:r>
            <a:r>
              <a:rPr lang="zh-TW" altLang="zh-TW" sz="2800" dirty="0"/>
              <a:t>衛生、環境教育</a:t>
            </a:r>
            <a:r>
              <a:rPr lang="zh-TW" altLang="zh-TW" sz="2800" dirty="0" smtClean="0"/>
              <a:t>、資源回收</a:t>
            </a:r>
            <a:r>
              <a:rPr lang="zh-TW" altLang="zh-TW" sz="2800" dirty="0"/>
              <a:t>等事宜。</a:t>
            </a:r>
          </a:p>
          <a:p>
            <a:pPr lvl="0">
              <a:lnSpc>
                <a:spcPts val="4500"/>
              </a:lnSpc>
              <a:spcBef>
                <a:spcPts val="0"/>
              </a:spcBef>
            </a:pPr>
            <a:r>
              <a:rPr lang="zh-TW" altLang="zh-TW" sz="2800" dirty="0">
                <a:solidFill>
                  <a:srgbClr val="FF0000"/>
                </a:solidFill>
              </a:rPr>
              <a:t>課外活動組</a:t>
            </a:r>
            <a:r>
              <a:rPr lang="zh-TW" altLang="zh-TW" sz="2800" dirty="0" smtClean="0">
                <a:solidFill>
                  <a:srgbClr val="FF0000"/>
                </a:solidFill>
              </a:rPr>
              <a:t>：</a:t>
            </a:r>
            <a:r>
              <a:rPr lang="zh-TW" altLang="zh-TW" sz="2800" dirty="0"/>
              <a:t>辦理學生社團活動、園遊會等。</a:t>
            </a: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9867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691680" y="1268760"/>
            <a:ext cx="6552728" cy="1224136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請參閱</a:t>
            </a:r>
            <a:r>
              <a:rPr lang="zh-TW" altLang="en-US" dirty="0" smtClean="0">
                <a:solidFill>
                  <a:schemeClr val="bg1"/>
                </a:solidFill>
              </a:rPr>
              <a:t>松商網站</a:t>
            </a:r>
            <a:r>
              <a:rPr lang="en-US" altLang="zh-TW" dirty="0" smtClean="0">
                <a:solidFill>
                  <a:schemeClr val="bg1"/>
                </a:solidFill>
              </a:rPr>
              <a:t>/</a:t>
            </a:r>
            <a:r>
              <a:rPr lang="zh-TW" altLang="en-US" dirty="0" smtClean="0">
                <a:solidFill>
                  <a:schemeClr val="bg1"/>
                </a:solidFill>
              </a:rPr>
              <a:t>行政單位</a:t>
            </a:r>
            <a:r>
              <a:rPr lang="en-US" altLang="zh-TW" dirty="0" smtClean="0">
                <a:solidFill>
                  <a:schemeClr val="bg1"/>
                </a:solidFill>
              </a:rPr>
              <a:t>/</a:t>
            </a:r>
            <a:r>
              <a:rPr lang="zh-TW" altLang="en-US" dirty="0" smtClean="0">
                <a:solidFill>
                  <a:schemeClr val="bg1"/>
                </a:solidFill>
              </a:rPr>
              <a:t>學務處</a:t>
            </a:r>
            <a:r>
              <a:rPr lang="en-US" altLang="zh-TW" dirty="0" smtClean="0">
                <a:solidFill>
                  <a:schemeClr val="bg1"/>
                </a:solidFill>
              </a:rPr>
              <a:t>/</a:t>
            </a:r>
            <a:r>
              <a:rPr lang="zh-TW" altLang="en-US" dirty="0" smtClean="0">
                <a:solidFill>
                  <a:schemeClr val="bg1"/>
                </a:solidFill>
              </a:rPr>
              <a:t>學生手冊</a:t>
            </a:r>
            <a:r>
              <a:rPr lang="en-US" altLang="zh-TW" dirty="0" smtClean="0">
                <a:solidFill>
                  <a:schemeClr val="bg1"/>
                </a:solidFill>
              </a:rPr>
              <a:t/>
            </a:r>
            <a:br>
              <a:rPr lang="en-US" altLang="zh-TW" dirty="0" smtClean="0">
                <a:solidFill>
                  <a:schemeClr val="bg1"/>
                </a:solidFill>
              </a:rPr>
            </a:br>
            <a:r>
              <a:rPr lang="zh-TW" altLang="en-US" dirty="0" smtClean="0">
                <a:solidFill>
                  <a:srgbClr val="FF0000"/>
                </a:solidFill>
              </a:rPr>
              <a:t>網址</a:t>
            </a:r>
            <a:r>
              <a:rPr lang="en-US" altLang="zh-TW" dirty="0">
                <a:solidFill>
                  <a:srgbClr val="FF0000"/>
                </a:solidFill>
              </a:rPr>
              <a:t>:https://</a:t>
            </a:r>
            <a:r>
              <a:rPr lang="en-US" altLang="zh-TW" dirty="0" err="1" smtClean="0">
                <a:solidFill>
                  <a:srgbClr val="FF0000"/>
                </a:solidFill>
              </a:rPr>
              <a:t>www.ssvs.tp.edu.tw</a:t>
            </a:r>
            <a:r>
              <a:rPr lang="en-US" altLang="zh-TW" dirty="0" smtClean="0">
                <a:solidFill>
                  <a:srgbClr val="FF0000"/>
                </a:solidFill>
              </a:rPr>
              <a:t>/p/412-1000-</a:t>
            </a:r>
            <a:r>
              <a:rPr lang="en-US" altLang="zh-TW" dirty="0" err="1" smtClean="0">
                <a:solidFill>
                  <a:srgbClr val="FF0000"/>
                </a:solidFill>
              </a:rPr>
              <a:t>209.php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二、學務相關規定查詢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485797"/>
            <a:ext cx="6192688" cy="411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8FD074-4632-4CD5-94E4-69A49A681112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43521" y="524580"/>
            <a:ext cx="415049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學生</a:t>
            </a:r>
            <a:r>
              <a:rPr lang="zh-TW" altLang="en-US" sz="3600" dirty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  <a:ea typeface="微軟正黑體" panose="020B0604030504040204" pitchFamily="34" charset="-120"/>
              </a:rPr>
              <a:t>作息</a:t>
            </a: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Franklin Gothic Book"/>
                <a:ea typeface="微軟正黑體" panose="020B0604030504040204" pitchFamily="34" charset="-120"/>
                <a:cs typeface="+mn-cs"/>
              </a:rPr>
              <a:t>時間</a:t>
            </a:r>
            <a:r>
              <a:rPr lang="en-US" altLang="zh-TW" sz="3600" dirty="0" smtClean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  <a:ea typeface="微軟正黑體" panose="020B0604030504040204" pitchFamily="34" charset="-120"/>
              </a:rPr>
              <a:t>(</a:t>
            </a:r>
            <a:r>
              <a:rPr lang="zh-TW" altLang="en-US" sz="3600" dirty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  <a:ea typeface="微軟正黑體" panose="020B0604030504040204" pitchFamily="34" charset="-120"/>
              </a:rPr>
              <a:t>上午</a:t>
            </a:r>
            <a:r>
              <a:rPr lang="en-US" altLang="zh-TW" sz="3600" dirty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  <a:ea typeface="微軟正黑體" panose="020B0604030504040204" pitchFamily="34" charset="-120"/>
              </a:rPr>
              <a:t>)</a:t>
            </a:r>
            <a:endParaRPr lang="zh-TW" altLang="en-US" sz="3600" dirty="0">
              <a:solidFill>
                <a:srgbClr val="073E87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Franklin Gothic Book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64257"/>
              </p:ext>
            </p:extLst>
          </p:nvPr>
        </p:nvGraphicFramePr>
        <p:xfrm>
          <a:off x="251520" y="1412776"/>
          <a:ext cx="8784976" cy="4802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2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8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12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+mj-ea"/>
                          <a:ea typeface="+mj-ea"/>
                        </a:rPr>
                        <a:t>時</a:t>
                      </a: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     </a:t>
                      </a:r>
                      <a:r>
                        <a:rPr lang="zh-TW" sz="1800" kern="100" dirty="0">
                          <a:effectLst/>
                          <a:latin typeface="+mj-ea"/>
                          <a:ea typeface="+mj-ea"/>
                        </a:rPr>
                        <a:t>間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項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     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目</a:t>
                      </a:r>
                      <a:endParaRPr lang="zh-TW" sz="20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+mj-ea"/>
                          <a:ea typeface="+mj-ea"/>
                        </a:rPr>
                        <a:t>說</a:t>
                      </a:r>
                      <a:r>
                        <a:rPr lang="en-US" sz="2000" kern="100">
                          <a:effectLst/>
                          <a:latin typeface="+mj-ea"/>
                          <a:ea typeface="+mj-ea"/>
                        </a:rPr>
                        <a:t>     </a:t>
                      </a:r>
                      <a:r>
                        <a:rPr lang="zh-TW" sz="2000" kern="100">
                          <a:effectLst/>
                          <a:latin typeface="+mj-ea"/>
                          <a:ea typeface="+mj-ea"/>
                        </a:rPr>
                        <a:t>明</a:t>
                      </a:r>
                      <a:endParaRPr lang="zh-TW" sz="2000" kern="10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0123">
                <a:tc>
                  <a:txBody>
                    <a:bodyPr/>
                    <a:lstStyle/>
                    <a:p>
                      <a:pPr marL="180975" marR="304800" indent="0" algn="ctr" defTabSz="10763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07:40-08:00</a:t>
                      </a:r>
                      <a:endParaRPr kumimoji="0" lang="zh-TW" altLang="zh-TW" sz="1800" kern="100" dirty="0" smtClean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早自習</a:t>
                      </a: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、月</a:t>
                      </a:r>
                      <a:r>
                        <a:rPr 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朝會</a:t>
                      </a: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、</a:t>
                      </a:r>
                      <a:endParaRPr lang="en-US" altLang="zh-TW" sz="2400" kern="100" dirty="0" smtClean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打掃</a:t>
                      </a:r>
                      <a:r>
                        <a:rPr lang="zh-TW" sz="2400" kern="1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、週考、晨</a:t>
                      </a:r>
                      <a:r>
                        <a:rPr 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讀</a:t>
                      </a:r>
                      <a:endParaRPr lang="zh-TW" sz="2400" kern="1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週一</a:t>
                      </a:r>
                      <a:r>
                        <a:rPr lang="en-US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r>
                        <a:rPr lang="zh-TW" sz="2400" kern="100" dirty="0" smtClean="0">
                          <a:effectLst/>
                          <a:latin typeface="+mj-ea"/>
                          <a:ea typeface="+mj-ea"/>
                        </a:rPr>
                        <a:t>打掃</a:t>
                      </a:r>
                      <a:endParaRPr lang="en-US" altLang="zh-TW" sz="2400" kern="100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週</a:t>
                      </a:r>
                      <a:r>
                        <a:rPr lang="zh-TW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二</a:t>
                      </a:r>
                      <a:r>
                        <a:rPr lang="en-US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晨運、晨讀、月</a:t>
                      </a:r>
                      <a:r>
                        <a:rPr lang="zh-TW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朝會</a:t>
                      </a:r>
                      <a:endParaRPr lang="en-US" altLang="zh-TW" sz="2400" kern="100" dirty="0" smtClean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週三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早自習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同學自主參加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endParaRPr lang="en-US" altLang="zh-TW" sz="2400" kern="100" dirty="0" smtClean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週</a:t>
                      </a:r>
                      <a:r>
                        <a:rPr lang="zh-TW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四</a:t>
                      </a:r>
                      <a:r>
                        <a:rPr lang="en-US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晨運、晨讀、月</a:t>
                      </a:r>
                      <a:r>
                        <a:rPr lang="zh-TW" altLang="zh-TW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朝會</a:t>
                      </a:r>
                      <a:endParaRPr lang="en-US" altLang="zh-TW" sz="2400" kern="100" dirty="0" smtClean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週五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早自習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同學自主參加</a:t>
                      </a:r>
                      <a:r>
                        <a:rPr lang="en-US" altLang="zh-TW" sz="24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531"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08:10-</a:t>
                      </a:r>
                      <a:r>
                        <a:rPr kumimoji="0" lang="en-US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kumimoji="0" lang="en-US" sz="1800" kern="1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:00</a:t>
                      </a:r>
                      <a:endParaRPr kumimoji="0" lang="zh-TW" sz="1800" kern="1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第一</a:t>
                      </a:r>
                      <a:r>
                        <a:rPr lang="zh-TW" sz="2400" kern="100" dirty="0" smtClean="0">
                          <a:effectLst/>
                          <a:latin typeface="+mj-ea"/>
                          <a:ea typeface="+mj-ea"/>
                        </a:rPr>
                        <a:t>節</a:t>
                      </a:r>
                      <a:r>
                        <a:rPr lang="zh-TW" altLang="en-US" sz="2400" kern="100" dirty="0" smtClean="0">
                          <a:effectLst/>
                          <a:latin typeface="+mj-ea"/>
                          <a:ea typeface="+mj-ea"/>
                        </a:rPr>
                        <a:t>至第四節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教室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531"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12:00-12:35</a:t>
                      </a:r>
                      <a:endParaRPr kumimoji="0" lang="zh-TW" sz="1800" kern="1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午</a:t>
                      </a:r>
                      <a:r>
                        <a:rPr lang="en-US" sz="2400" kern="100" dirty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2400" kern="100" dirty="0">
                          <a:effectLst/>
                          <a:latin typeface="+mj-ea"/>
                          <a:ea typeface="+mj-ea"/>
                        </a:rPr>
                        <a:t>餐</a:t>
                      </a: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9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8FD074-4632-4CD5-94E4-69A49A681112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43523" y="620688"/>
            <a:ext cx="415049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600" dirty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</a:rPr>
              <a:t>學生作息</a:t>
            </a:r>
            <a:r>
              <a:rPr lang="zh-TW" altLang="en-US" sz="3600" dirty="0" smtClean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</a:rPr>
              <a:t>時間</a:t>
            </a:r>
            <a:r>
              <a:rPr lang="en-US" altLang="zh-TW" sz="3600" dirty="0" smtClean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</a:rPr>
              <a:t>(</a:t>
            </a:r>
            <a:r>
              <a:rPr lang="zh-TW" altLang="en-US" sz="3600" dirty="0" smtClean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</a:rPr>
              <a:t>下午</a:t>
            </a:r>
            <a:r>
              <a:rPr lang="en-US" altLang="zh-TW" sz="3600" dirty="0">
                <a:solidFill>
                  <a:srgbClr val="073E87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Book"/>
              </a:rPr>
              <a:t>)</a:t>
            </a:r>
            <a:endParaRPr lang="zh-TW" altLang="en-US" sz="3600" dirty="0">
              <a:solidFill>
                <a:srgbClr val="073E87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Franklin Gothic Book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55403"/>
              </p:ext>
            </p:extLst>
          </p:nvPr>
        </p:nvGraphicFramePr>
        <p:xfrm>
          <a:off x="251520" y="1357298"/>
          <a:ext cx="8568952" cy="4844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2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+mj-ea"/>
                          <a:ea typeface="+mj-ea"/>
                        </a:rPr>
                        <a:t>時</a:t>
                      </a:r>
                      <a:r>
                        <a:rPr lang="en-US" sz="1800" kern="100" dirty="0">
                          <a:effectLst/>
                          <a:latin typeface="+mj-ea"/>
                          <a:ea typeface="+mj-ea"/>
                        </a:rPr>
                        <a:t>     </a:t>
                      </a:r>
                      <a:r>
                        <a:rPr lang="zh-TW" sz="1800" kern="100" dirty="0">
                          <a:effectLst/>
                          <a:latin typeface="+mj-ea"/>
                          <a:ea typeface="+mj-ea"/>
                        </a:rPr>
                        <a:t>間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項</a:t>
                      </a:r>
                      <a:r>
                        <a:rPr lang="en-US" sz="2000" kern="100" dirty="0">
                          <a:effectLst/>
                          <a:latin typeface="+mj-ea"/>
                          <a:ea typeface="+mj-ea"/>
                        </a:rPr>
                        <a:t>     </a:t>
                      </a:r>
                      <a:r>
                        <a:rPr lang="zh-TW" sz="2000" kern="100" dirty="0">
                          <a:effectLst/>
                          <a:latin typeface="+mj-ea"/>
                          <a:ea typeface="+mj-ea"/>
                        </a:rPr>
                        <a:t>目</a:t>
                      </a:r>
                      <a:endParaRPr lang="zh-TW" sz="20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+mj-ea"/>
                          <a:ea typeface="+mj-ea"/>
                        </a:rPr>
                        <a:t>說</a:t>
                      </a:r>
                      <a:r>
                        <a:rPr lang="en-US" sz="2000" kern="100">
                          <a:effectLst/>
                          <a:latin typeface="+mj-ea"/>
                          <a:ea typeface="+mj-ea"/>
                        </a:rPr>
                        <a:t>     </a:t>
                      </a:r>
                      <a:r>
                        <a:rPr lang="zh-TW" sz="2000" kern="100">
                          <a:effectLst/>
                          <a:latin typeface="+mj-ea"/>
                          <a:ea typeface="+mj-ea"/>
                        </a:rPr>
                        <a:t>明</a:t>
                      </a:r>
                      <a:endParaRPr lang="zh-TW" sz="2000" kern="10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257"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12:35-13:05</a:t>
                      </a:r>
                      <a:endParaRPr kumimoji="0" lang="zh-TW" sz="1800" kern="1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 smtClean="0">
                          <a:effectLst/>
                          <a:latin typeface="+mj-ea"/>
                          <a:ea typeface="+mj-ea"/>
                        </a:rPr>
                        <a:t>午間</a:t>
                      </a:r>
                      <a:r>
                        <a:rPr lang="zh-TW" altLang="en-US" sz="2200" kern="100" dirty="0" smtClean="0">
                          <a:effectLst/>
                          <a:latin typeface="+mj-ea"/>
                          <a:ea typeface="+mj-ea"/>
                        </a:rPr>
                        <a:t>休</a:t>
                      </a:r>
                      <a:r>
                        <a:rPr lang="zh-TW" sz="2200" kern="100" dirty="0" smtClean="0">
                          <a:effectLst/>
                          <a:latin typeface="+mj-ea"/>
                          <a:ea typeface="+mj-ea"/>
                        </a:rPr>
                        <a:t>息</a:t>
                      </a:r>
                      <a:endParaRPr lang="zh-TW" sz="22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週一至週四同學於教室休息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週五打掃</a:t>
                      </a:r>
                      <a:endParaRPr lang="zh-TW" altLang="en-US" sz="2200" kern="100" dirty="0">
                        <a:solidFill>
                          <a:schemeClr val="dk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257"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13:10-1</a:t>
                      </a:r>
                      <a:r>
                        <a:rPr kumimoji="0" lang="en-US" altLang="zh-TW" sz="1800" kern="1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kern="1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:00</a:t>
                      </a:r>
                      <a:endParaRPr kumimoji="0" lang="zh-TW" sz="1800" kern="1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+mj-ea"/>
                          <a:ea typeface="+mj-ea"/>
                        </a:rPr>
                        <a:t>第五</a:t>
                      </a:r>
                      <a:r>
                        <a:rPr lang="zh-TW" sz="2200" kern="100" dirty="0" smtClean="0">
                          <a:effectLst/>
                          <a:latin typeface="+mj-ea"/>
                          <a:ea typeface="+mj-ea"/>
                        </a:rPr>
                        <a:t>節</a:t>
                      </a:r>
                      <a:r>
                        <a:rPr lang="zh-TW" altLang="en-US" sz="2200" kern="100" dirty="0" smtClean="0">
                          <a:effectLst/>
                          <a:latin typeface="+mj-ea"/>
                          <a:ea typeface="+mj-ea"/>
                        </a:rPr>
                        <a:t>至第六節</a:t>
                      </a:r>
                      <a:endParaRPr lang="zh-TW" sz="22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+mj-ea"/>
                          <a:ea typeface="+mj-ea"/>
                        </a:rPr>
                        <a:t>教室</a:t>
                      </a:r>
                      <a:endParaRPr lang="zh-TW" sz="22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059"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15:00-15:15</a:t>
                      </a:r>
                      <a:endParaRPr kumimoji="0" lang="zh-TW" sz="1800" kern="1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+mj-ea"/>
                          <a:ea typeface="+mj-ea"/>
                        </a:rPr>
                        <a:t>校區環境</a:t>
                      </a:r>
                      <a:r>
                        <a:rPr lang="zh-TW" sz="2200" kern="100" dirty="0" smtClean="0">
                          <a:effectLst/>
                          <a:latin typeface="+mj-ea"/>
                          <a:ea typeface="+mj-ea"/>
                        </a:rPr>
                        <a:t>整理</a:t>
                      </a:r>
                      <a:r>
                        <a:rPr lang="zh-TW" altLang="en-US" sz="2200" kern="100" dirty="0" smtClean="0">
                          <a:effectLst/>
                          <a:latin typeface="+mj-ea"/>
                          <a:ea typeface="+mj-ea"/>
                        </a:rPr>
                        <a:t>、</a:t>
                      </a:r>
                      <a:r>
                        <a:rPr lang="zh-TW" sz="2200" kern="100" dirty="0" smtClean="0">
                          <a:effectLst/>
                          <a:latin typeface="+mj-ea"/>
                          <a:ea typeface="+mj-ea"/>
                        </a:rPr>
                        <a:t>資源回收</a:t>
                      </a:r>
                      <a:endParaRPr lang="zh-TW" sz="22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+mj-ea"/>
                          <a:ea typeface="+mj-ea"/>
                        </a:rPr>
                        <a:t>各打掃區域</a:t>
                      </a:r>
                      <a:endParaRPr lang="zh-TW" sz="22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257"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15:15-16:05</a:t>
                      </a:r>
                      <a:endParaRPr kumimoji="0" lang="zh-TW" sz="1800" kern="1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+mj-ea"/>
                          <a:ea typeface="+mj-ea"/>
                        </a:rPr>
                        <a:t>第七</a:t>
                      </a:r>
                      <a:r>
                        <a:rPr lang="zh-TW" sz="2200" kern="100" dirty="0" smtClean="0">
                          <a:effectLst/>
                          <a:latin typeface="+mj-ea"/>
                          <a:ea typeface="+mj-ea"/>
                        </a:rPr>
                        <a:t>節</a:t>
                      </a:r>
                      <a:endParaRPr lang="zh-TW" sz="22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+mj-ea"/>
                          <a:ea typeface="+mj-ea"/>
                        </a:rPr>
                        <a:t>教室</a:t>
                      </a:r>
                      <a:endParaRPr lang="zh-TW" sz="22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257">
                <a:tc>
                  <a:txBody>
                    <a:bodyPr/>
                    <a:lstStyle/>
                    <a:p>
                      <a:pPr marL="304800" marR="3048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16:10-17:00</a:t>
                      </a:r>
                      <a:endParaRPr kumimoji="0" lang="zh-TW" sz="18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輔導</a:t>
                      </a:r>
                      <a:r>
                        <a:rPr lang="zh-TW" altLang="en-US" sz="22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課</a:t>
                      </a:r>
                      <a:r>
                        <a:rPr lang="en-US" altLang="zh-TW" sz="22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2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部分班級</a:t>
                      </a:r>
                      <a:r>
                        <a:rPr lang="en-US" altLang="zh-TW" sz="2200" kern="100" dirty="0" smtClean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)</a:t>
                      </a:r>
                      <a:endParaRPr lang="zh-TW" sz="2200" kern="1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</a:rPr>
                        <a:t>教室</a:t>
                      </a:r>
                      <a:endParaRPr lang="zh-TW" sz="2200" kern="1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9800" marR="980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7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4176464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施打</a:t>
            </a:r>
            <a:r>
              <a:rPr lang="en-US" altLang="zh-TW" dirty="0" err="1"/>
              <a:t>COVID</a:t>
            </a:r>
            <a:r>
              <a:rPr lang="en-US" altLang="zh-TW" dirty="0"/>
              <a:t>-19</a:t>
            </a:r>
            <a:r>
              <a:rPr lang="zh-TW" altLang="en-US" dirty="0" smtClean="0"/>
              <a:t>疫苗注射相關</a:t>
            </a:r>
            <a:r>
              <a:rPr lang="zh-TW" altLang="en-US" dirty="0"/>
              <a:t>措施</a:t>
            </a:r>
          </a:p>
          <a:p>
            <a:r>
              <a:rPr lang="zh-TW" altLang="en-US" dirty="0"/>
              <a:t>一、施打時間：</a:t>
            </a:r>
            <a:r>
              <a:rPr lang="en-US" altLang="zh-TW" dirty="0">
                <a:solidFill>
                  <a:srgbClr val="FF0000"/>
                </a:solidFill>
              </a:rPr>
              <a:t>110 </a:t>
            </a:r>
            <a:r>
              <a:rPr lang="zh-TW" altLang="en-US" dirty="0">
                <a:solidFill>
                  <a:srgbClr val="FF0000"/>
                </a:solidFill>
              </a:rPr>
              <a:t>年 </a:t>
            </a:r>
            <a:r>
              <a:rPr lang="en-US" altLang="zh-TW" dirty="0">
                <a:solidFill>
                  <a:srgbClr val="FF0000"/>
                </a:solidFill>
              </a:rPr>
              <a:t>9 </a:t>
            </a:r>
            <a:r>
              <a:rPr lang="zh-TW" altLang="en-US" dirty="0">
                <a:solidFill>
                  <a:srgbClr val="FF0000"/>
                </a:solidFill>
              </a:rPr>
              <a:t>月 </a:t>
            </a:r>
            <a:r>
              <a:rPr lang="en-US" altLang="zh-TW" dirty="0">
                <a:solidFill>
                  <a:srgbClr val="FF0000"/>
                </a:solidFill>
              </a:rPr>
              <a:t>28 </a:t>
            </a:r>
            <a:r>
              <a:rPr lang="zh-TW" altLang="en-US" dirty="0">
                <a:solidFill>
                  <a:srgbClr val="FF0000"/>
                </a:solidFill>
              </a:rPr>
              <a:t>日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二</a:t>
            </a:r>
            <a:r>
              <a:rPr lang="en-US" altLang="zh-TW" dirty="0">
                <a:solidFill>
                  <a:srgbClr val="FF0000"/>
                </a:solidFill>
              </a:rPr>
              <a:t>) 9 </a:t>
            </a:r>
            <a:r>
              <a:rPr lang="zh-TW" altLang="en-US" dirty="0">
                <a:solidFill>
                  <a:srgbClr val="FF0000"/>
                </a:solidFill>
              </a:rPr>
              <a:t>時至 </a:t>
            </a:r>
            <a:r>
              <a:rPr lang="en-US" altLang="zh-TW" dirty="0">
                <a:solidFill>
                  <a:srgbClr val="FF0000"/>
                </a:solidFill>
              </a:rPr>
              <a:t>15 </a:t>
            </a:r>
            <a:r>
              <a:rPr lang="zh-TW" altLang="en-US" dirty="0" smtClean="0">
                <a:solidFill>
                  <a:srgbClr val="FF0000"/>
                </a:solidFill>
              </a:rPr>
              <a:t>時</a:t>
            </a:r>
            <a:endParaRPr lang="zh-TW" altLang="en-US" dirty="0"/>
          </a:p>
          <a:p>
            <a:r>
              <a:rPr lang="zh-TW" altLang="en-US" dirty="0"/>
              <a:t>二、施打單位：臺北醫學大學附設醫院</a:t>
            </a:r>
          </a:p>
          <a:p>
            <a:r>
              <a:rPr lang="zh-TW" altLang="en-US" dirty="0"/>
              <a:t>三、施打對象：已繳交施打意願書之在學學生</a:t>
            </a:r>
          </a:p>
          <a:p>
            <a:r>
              <a:rPr lang="zh-TW" altLang="en-US" dirty="0"/>
              <a:t>四、施打地點：活動中心</a:t>
            </a:r>
            <a:r>
              <a:rPr lang="en-US" altLang="zh-TW" dirty="0"/>
              <a:t>2</a:t>
            </a:r>
            <a:r>
              <a:rPr lang="zh-TW" altLang="en-US" dirty="0"/>
              <a:t>樓</a:t>
            </a:r>
            <a:endParaRPr lang="en-US" altLang="zh-TW" dirty="0"/>
          </a:p>
          <a:p>
            <a:r>
              <a:rPr lang="zh-TW" altLang="en-US" dirty="0"/>
              <a:t>五</a:t>
            </a:r>
            <a:r>
              <a:rPr lang="zh-TW" altLang="en-US" dirty="0" smtClean="0"/>
              <a:t>、</a:t>
            </a:r>
            <a:r>
              <a:rPr lang="zh-TW" altLang="en-US" dirty="0"/>
              <a:t>接種前提醒： </a:t>
            </a:r>
            <a:r>
              <a:rPr lang="zh-TW" altLang="en-US" dirty="0" smtClean="0"/>
              <a:t>施</a:t>
            </a:r>
            <a:r>
              <a:rPr lang="zh-TW" altLang="en-US" dirty="0"/>
              <a:t>打日</a:t>
            </a:r>
            <a:r>
              <a:rPr lang="zh-TW" altLang="en-US" dirty="0">
                <a:solidFill>
                  <a:srgbClr val="FF0000"/>
                </a:solidFill>
              </a:rPr>
              <a:t>務必攜帶</a:t>
            </a:r>
            <a:r>
              <a:rPr lang="en-US" altLang="zh-TW" dirty="0">
                <a:solidFill>
                  <a:srgbClr val="FF0000"/>
                </a:solidFill>
              </a:rPr>
              <a:t>『</a:t>
            </a:r>
            <a:r>
              <a:rPr lang="zh-TW" altLang="en-US" dirty="0">
                <a:solidFill>
                  <a:srgbClr val="FF0000"/>
                </a:solidFill>
              </a:rPr>
              <a:t>健保卡</a:t>
            </a:r>
            <a:r>
              <a:rPr lang="en-US" altLang="zh-TW" dirty="0">
                <a:solidFill>
                  <a:srgbClr val="FF0000"/>
                </a:solidFill>
              </a:rPr>
              <a:t>』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                        </a:t>
            </a:r>
            <a:r>
              <a:rPr lang="zh-TW" altLang="en-US" dirty="0"/>
              <a:t>未攜帶健保卡者無法施打。</a:t>
            </a:r>
            <a:endParaRPr lang="en-US" altLang="zh-TW" dirty="0"/>
          </a:p>
          <a:p>
            <a:r>
              <a:rPr lang="zh-TW" altLang="en-US" dirty="0" smtClean="0"/>
              <a:t>六</a:t>
            </a:r>
            <a:r>
              <a:rPr lang="en-US" altLang="zh-TW" dirty="0" smtClean="0"/>
              <a:t>.</a:t>
            </a:r>
            <a:r>
              <a:rPr lang="zh-TW" altLang="en-US" dirty="0"/>
              <a:t>施打</a:t>
            </a:r>
            <a:r>
              <a:rPr lang="zh-TW" altLang="en-US" dirty="0" smtClean="0"/>
              <a:t>日請同學穿著</a:t>
            </a:r>
            <a:r>
              <a:rPr lang="en-US" altLang="zh-TW" dirty="0">
                <a:solidFill>
                  <a:srgbClr val="FF0000"/>
                </a:solidFill>
              </a:rPr>
              <a:t>『</a:t>
            </a:r>
            <a:r>
              <a:rPr lang="zh-TW" altLang="en-US" dirty="0">
                <a:solidFill>
                  <a:srgbClr val="FF0000"/>
                </a:solidFill>
              </a:rPr>
              <a:t>全身運動服</a:t>
            </a:r>
            <a:r>
              <a:rPr lang="en-US" altLang="zh-TW" dirty="0">
                <a:solidFill>
                  <a:srgbClr val="FF0000"/>
                </a:solidFill>
              </a:rPr>
              <a:t>』</a:t>
            </a:r>
            <a:r>
              <a:rPr lang="zh-TW" altLang="en-US" dirty="0"/>
              <a:t>，以利施打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七</a:t>
            </a:r>
            <a:r>
              <a:rPr lang="en-US" altLang="zh-TW" dirty="0"/>
              <a:t>.</a:t>
            </a:r>
            <a:r>
              <a:rPr lang="zh-TW" altLang="en-US" dirty="0" smtClean="0"/>
              <a:t>接種</a:t>
            </a:r>
            <a:r>
              <a:rPr lang="zh-TW" altLang="en-US" dirty="0"/>
              <a:t>後</a:t>
            </a:r>
            <a:r>
              <a:rPr lang="zh-TW" altLang="en-US" dirty="0">
                <a:solidFill>
                  <a:srgbClr val="FF0000"/>
                </a:solidFill>
              </a:rPr>
              <a:t>黃卡請自行妥善保管</a:t>
            </a:r>
            <a:r>
              <a:rPr lang="zh-TW" altLang="en-US" dirty="0"/>
              <a:t>，以</a:t>
            </a:r>
            <a:r>
              <a:rPr lang="zh-TW" altLang="en-US" dirty="0" smtClean="0"/>
              <a:t>利</a:t>
            </a:r>
            <a:r>
              <a:rPr lang="en-US" altLang="zh-TW" dirty="0" err="1" smtClean="0"/>
              <a:t>BNT</a:t>
            </a:r>
            <a:r>
              <a:rPr lang="zh-TW" altLang="en-US" dirty="0"/>
              <a:t>第二劑</a:t>
            </a:r>
            <a:r>
              <a:rPr lang="zh-TW" altLang="en-US" dirty="0" smtClean="0"/>
              <a:t>疫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     </a:t>
            </a:r>
            <a:r>
              <a:rPr lang="zh-TW" altLang="en-US" dirty="0" smtClean="0"/>
              <a:t>苗</a:t>
            </a:r>
            <a:r>
              <a:rPr lang="zh-TW" altLang="en-US" dirty="0"/>
              <a:t>接種時使用。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疫苗注射</a:t>
            </a:r>
            <a:r>
              <a:rPr lang="zh-TW" altLang="en-US" dirty="0" smtClean="0"/>
              <a:t>注意事項</a:t>
            </a:r>
            <a:r>
              <a:rPr lang="en-US" altLang="zh-TW" dirty="0" smtClean="0"/>
              <a:t>(1/3)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0292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63" y="3397649"/>
            <a:ext cx="7993062" cy="2007390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疫苗注射</a:t>
            </a:r>
            <a:r>
              <a:rPr lang="zh-TW" altLang="en-US" dirty="0" smtClean="0"/>
              <a:t>注意事項</a:t>
            </a:r>
            <a:r>
              <a:rPr lang="en-US" altLang="zh-TW" dirty="0" smtClean="0"/>
              <a:t>(2/3)</a:t>
            </a:r>
            <a:endParaRPr lang="zh-TW" altLang="en-US" dirty="0"/>
          </a:p>
        </p:txBody>
      </p:sp>
      <p:sp>
        <p:nvSpPr>
          <p:cNvPr id="8" name="矩形 7"/>
          <p:cNvSpPr/>
          <p:nvPr/>
        </p:nvSpPr>
        <p:spPr>
          <a:xfrm>
            <a:off x="827584" y="2636912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COVID-19</a:t>
            </a:r>
            <a:r>
              <a:rPr lang="zh-TW" altLang="en-US" sz="2800" dirty="0">
                <a:solidFill>
                  <a:srgbClr val="FF0000"/>
                </a:solidFill>
              </a:rPr>
              <a:t>疫苗</a:t>
            </a:r>
            <a:r>
              <a:rPr lang="zh-TW" altLang="en-US" sz="2800" dirty="0" smtClean="0">
                <a:solidFill>
                  <a:srgbClr val="FF0000"/>
                </a:solidFill>
              </a:rPr>
              <a:t>注射衛教宣導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1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疫苗注射</a:t>
            </a:r>
            <a:r>
              <a:rPr lang="zh-TW" altLang="en-US" dirty="0" smtClean="0"/>
              <a:t>注意事項</a:t>
            </a:r>
            <a:r>
              <a:rPr lang="en-US" altLang="zh-TW" dirty="0" smtClean="0"/>
              <a:t>(3/3)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043608" y="2492896"/>
            <a:ext cx="7408333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 依據北市教體字第</a:t>
            </a:r>
            <a:r>
              <a:rPr lang="en-US" altLang="zh-TW" dirty="0"/>
              <a:t>1100136292</a:t>
            </a:r>
            <a:r>
              <a:rPr lang="zh-TW" altLang="en-US" dirty="0"/>
              <a:t>臺北市政府教育局來文：學生接種</a:t>
            </a:r>
            <a:r>
              <a:rPr lang="en-US" altLang="zh-TW" dirty="0"/>
              <a:t>BNT</a:t>
            </a:r>
            <a:r>
              <a:rPr lang="zh-TW" altLang="en-US" dirty="0"/>
              <a:t>疫苗後，當日起如有不良反應，</a:t>
            </a:r>
            <a:r>
              <a:rPr lang="zh-TW" altLang="en-US" dirty="0">
                <a:solidFill>
                  <a:srgbClr val="FF0000"/>
                </a:solidFill>
              </a:rPr>
              <a:t>得申請疫苗假，不列入出缺席紀錄，以</a:t>
            </a:r>
            <a:r>
              <a:rPr lang="en-US" altLang="zh-TW" dirty="0">
                <a:solidFill>
                  <a:srgbClr val="FF0000"/>
                </a:solidFill>
              </a:rPr>
              <a:t>3</a:t>
            </a:r>
            <a:r>
              <a:rPr lang="zh-TW" altLang="en-US" dirty="0">
                <a:solidFill>
                  <a:srgbClr val="FF0000"/>
                </a:solidFill>
              </a:rPr>
              <a:t>天為原則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含接種當日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dirty="0"/>
              <a:t>，學校准予</a:t>
            </a:r>
            <a:r>
              <a:rPr lang="en-US" altLang="zh-TW" dirty="0"/>
              <a:t>｢</a:t>
            </a:r>
            <a:r>
              <a:rPr lang="zh-TW" altLang="en-US" dirty="0"/>
              <a:t>疫苗假</a:t>
            </a:r>
            <a:r>
              <a:rPr lang="en-US" altLang="zh-TW" dirty="0"/>
              <a:t>｣</a:t>
            </a:r>
            <a:r>
              <a:rPr lang="zh-TW" altLang="en-US" dirty="0"/>
              <a:t>。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en-US" dirty="0"/>
              <a:t>三天疫苗假（含</a:t>
            </a:r>
            <a:r>
              <a:rPr lang="en-US" altLang="zh-TW" dirty="0"/>
              <a:t>9</a:t>
            </a:r>
            <a:r>
              <a:rPr lang="zh-TW" altLang="en-US" dirty="0"/>
              <a:t>月</a:t>
            </a:r>
            <a:r>
              <a:rPr lang="en-US" altLang="zh-TW" dirty="0"/>
              <a:t>28</a:t>
            </a:r>
            <a:r>
              <a:rPr lang="zh-TW" altLang="en-US" dirty="0"/>
              <a:t>日接種當天），不列入出缺席紀錄，如接種當天未請假，隔天發現身體不適，亦可請假</a:t>
            </a:r>
            <a:r>
              <a:rPr lang="zh-TW" altLang="en-US" dirty="0" smtClean="0"/>
              <a:t>就醫或在家休養，請家長</a:t>
            </a:r>
            <a:r>
              <a:rPr lang="zh-TW" altLang="en-US" dirty="0"/>
              <a:t>務必打電話知會導師或學務處。</a:t>
            </a:r>
          </a:p>
          <a:p>
            <a:pPr marL="0" indent="0">
              <a:buNone/>
            </a:pPr>
            <a:r>
              <a:rPr lang="en-US" altLang="zh-TW" dirty="0"/>
              <a:t>2</a:t>
            </a:r>
            <a:r>
              <a:rPr lang="en-US" altLang="zh-TW" dirty="0" smtClean="0"/>
              <a:t>.</a:t>
            </a:r>
            <a:r>
              <a:rPr lang="zh-TW" altLang="en-US" dirty="0"/>
              <a:t>若疫苗注射當日學生有身體不適，由導師聯絡家長確認後始可離校。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0518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2350</TotalTime>
  <Words>1621</Words>
  <Application>Microsoft Office PowerPoint</Application>
  <PresentationFormat>如螢幕大小 (4:3)</PresentationFormat>
  <Paragraphs>144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7" baseType="lpstr">
      <vt:lpstr>Franklin Gothic Book</vt:lpstr>
      <vt:lpstr>華康儷粗黑</vt:lpstr>
      <vt:lpstr>微軟正黑體</vt:lpstr>
      <vt:lpstr>Arial</vt:lpstr>
      <vt:lpstr>Symbol</vt:lpstr>
      <vt:lpstr>Times New Roman</vt:lpstr>
      <vt:lpstr>波形</vt:lpstr>
      <vt:lpstr>學務工作說明</vt:lpstr>
      <vt:lpstr>講述大綱</vt:lpstr>
      <vt:lpstr>學務處簡介</vt:lpstr>
      <vt:lpstr>二、學務相關規定查詢</vt:lpstr>
      <vt:lpstr>PowerPoint 簡報</vt:lpstr>
      <vt:lpstr>PowerPoint 簡報</vt:lpstr>
      <vt:lpstr>疫苗注射注意事項(1/3)</vt:lpstr>
      <vt:lpstr>疫苗注射注意事項(2/3)</vt:lpstr>
      <vt:lpstr>疫苗注射注意事項(3/3)</vt:lpstr>
      <vt:lpstr>其他重要規定措施 松商熱食部-紅沙崗小棧</vt:lpstr>
      <vt:lpstr>其他重要規定措施 服裝儀容規定</vt:lpstr>
      <vt:lpstr>其他重要規定措施 輔導與管教措施</vt:lpstr>
      <vt:lpstr>其他重要規定措施 手機使用規定</vt:lpstr>
      <vt:lpstr>其他重要規定措施 社團的管理(1/3)</vt:lpstr>
      <vt:lpstr>其他重要規定措施 社團的管理(2/3)</vt:lpstr>
      <vt:lpstr>其他重要規定措施 社團的管理(3/3)</vt:lpstr>
      <vt:lpstr>其他重要規定措施 服務學習(公共服務)(1/3)</vt:lpstr>
      <vt:lpstr>其他重要規定措施 服務學習(公共服務)(2/3)</vt:lpstr>
      <vt:lpstr>其他重要規定措施 服務學習(公共服務)(3/3)</vt:lpstr>
      <vt:lpstr> 親師合作     教育共好 感謝家長們的參與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學務說明</dc:title>
  <dc:creator>User01</dc:creator>
  <cp:lastModifiedBy>User_AD</cp:lastModifiedBy>
  <cp:revision>70</cp:revision>
  <dcterms:created xsi:type="dcterms:W3CDTF">2016-09-23T09:34:24Z</dcterms:created>
  <dcterms:modified xsi:type="dcterms:W3CDTF">2021-09-24T02:40:50Z</dcterms:modified>
</cp:coreProperties>
</file>