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9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8" r:id="rId3"/>
    <p:sldId id="384" r:id="rId4"/>
    <p:sldId id="385" r:id="rId5"/>
    <p:sldId id="401" r:id="rId6"/>
    <p:sldId id="402" r:id="rId7"/>
    <p:sldId id="388" r:id="rId8"/>
    <p:sldId id="403" r:id="rId9"/>
    <p:sldId id="426" r:id="rId10"/>
    <p:sldId id="389" r:id="rId11"/>
    <p:sldId id="390" r:id="rId12"/>
    <p:sldId id="357" r:id="rId13"/>
    <p:sldId id="410" r:id="rId14"/>
    <p:sldId id="423" r:id="rId15"/>
    <p:sldId id="424" r:id="rId16"/>
    <p:sldId id="425" r:id="rId17"/>
    <p:sldId id="361" r:id="rId18"/>
    <p:sldId id="362" r:id="rId19"/>
    <p:sldId id="363" r:id="rId20"/>
    <p:sldId id="392" r:id="rId21"/>
    <p:sldId id="393" r:id="rId22"/>
    <p:sldId id="394" r:id="rId23"/>
    <p:sldId id="397" r:id="rId24"/>
    <p:sldId id="398" r:id="rId25"/>
    <p:sldId id="420" r:id="rId26"/>
    <p:sldId id="421" r:id="rId27"/>
    <p:sldId id="364" r:id="rId28"/>
    <p:sldId id="366" r:id="rId29"/>
    <p:sldId id="367" r:id="rId30"/>
    <p:sldId id="369" r:id="rId31"/>
    <p:sldId id="370" r:id="rId32"/>
    <p:sldId id="404" r:id="rId33"/>
    <p:sldId id="374" r:id="rId34"/>
    <p:sldId id="345" r:id="rId35"/>
    <p:sldId id="346" r:id="rId36"/>
    <p:sldId id="411" r:id="rId37"/>
    <p:sldId id="422" r:id="rId38"/>
    <p:sldId id="274" r:id="rId3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FF"/>
    <a:srgbClr val="FF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75" autoAdjust="0"/>
  </p:normalViewPr>
  <p:slideViewPr>
    <p:cSldViewPr>
      <p:cViewPr varScale="1">
        <p:scale>
          <a:sx n="73" d="100"/>
          <a:sy n="73" d="100"/>
        </p:scale>
        <p:origin x="14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0E05FECC-A2F7-4D2C-98BD-42A3B016CA6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98015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907B5211-3969-4CBD-883C-D348086DA436}" type="datetimeFigureOut">
              <a:rPr lang="zh-TW" altLang="en-US"/>
              <a:pPr>
                <a:defRPr/>
              </a:pPr>
              <a:t>2021/9/23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7733582D-81B6-4EC1-89A3-0CA7D0DF724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7685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3582D-81B6-4EC1-89A3-0CA7D0DF7244}" type="slidenum">
              <a:rPr lang="zh-TW" altLang="en-US" smtClean="0"/>
              <a:pPr>
                <a:defRPr/>
              </a:pPr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2521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0099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99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D3DFE7-2EF9-4BC4-945C-24A4413E3AE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045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6343A-C15B-4574-B658-76E2A7D9897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87278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281A0-67E5-4024-B807-CC2470414C9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4751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14E2D-87E1-4F63-B1CE-4589557BFE1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93678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99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D24269-FB2D-405C-A644-EE530D1421E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6708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0099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37D3A6-7DAD-4342-AB3F-EEDF43A9B7B5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86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99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華康中黑體" panose="020B0509000000000000" pitchFamily="49" charset="-120"/>
                <a:ea typeface="華康中黑體" panose="020B0509000000000000" pitchFamily="49" charset="-120"/>
              </a:defRPr>
            </a:lvl1pPr>
            <a:lvl2pPr>
              <a:defRPr sz="2400">
                <a:latin typeface="華康中黑體" panose="020B0509000000000000" pitchFamily="49" charset="-120"/>
                <a:ea typeface="華康中黑體" panose="020B0509000000000000" pitchFamily="49" charset="-120"/>
              </a:defRPr>
            </a:lvl2pPr>
            <a:lvl3pPr>
              <a:defRPr sz="2000">
                <a:latin typeface="華康中黑體" panose="020B0509000000000000" pitchFamily="49" charset="-120"/>
                <a:ea typeface="華康中黑體" panose="020B0509000000000000" pitchFamily="49" charset="-120"/>
              </a:defRPr>
            </a:lvl3pPr>
            <a:lvl4pPr>
              <a:defRPr sz="1800">
                <a:latin typeface="華康中黑體" panose="020B0509000000000000" pitchFamily="49" charset="-120"/>
                <a:ea typeface="華康中黑體" panose="020B0509000000000000" pitchFamily="49" charset="-120"/>
              </a:defRPr>
            </a:lvl4pPr>
            <a:lvl5pPr>
              <a:defRPr sz="1800">
                <a:latin typeface="華康中黑體" panose="020B0509000000000000" pitchFamily="49" charset="-120"/>
                <a:ea typeface="華康中黑體" panose="020B0509000000000000" pitchFamily="49" charset="-12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華康中黑體" panose="020B0509000000000000" pitchFamily="49" charset="-120"/>
                <a:ea typeface="華康中黑體" panose="020B0509000000000000" pitchFamily="49" charset="-120"/>
              </a:defRPr>
            </a:lvl1pPr>
            <a:lvl2pPr>
              <a:defRPr sz="2400">
                <a:latin typeface="華康中黑體" panose="020B0509000000000000" pitchFamily="49" charset="-120"/>
                <a:ea typeface="華康中黑體" panose="020B0509000000000000" pitchFamily="49" charset="-120"/>
              </a:defRPr>
            </a:lvl2pPr>
            <a:lvl3pPr>
              <a:defRPr sz="2000">
                <a:latin typeface="華康中黑體" panose="020B0509000000000000" pitchFamily="49" charset="-120"/>
                <a:ea typeface="華康中黑體" panose="020B0509000000000000" pitchFamily="49" charset="-120"/>
              </a:defRPr>
            </a:lvl3pPr>
            <a:lvl4pPr>
              <a:defRPr sz="1800">
                <a:latin typeface="華康中黑體" panose="020B0509000000000000" pitchFamily="49" charset="-120"/>
                <a:ea typeface="華康中黑體" panose="020B0509000000000000" pitchFamily="49" charset="-120"/>
              </a:defRPr>
            </a:lvl4pPr>
            <a:lvl5pPr>
              <a:defRPr sz="1800">
                <a:latin typeface="華康中黑體" panose="020B0509000000000000" pitchFamily="49" charset="-120"/>
                <a:ea typeface="華康中黑體" panose="020B0509000000000000" pitchFamily="49" charset="-12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235B4-B8E1-4674-B299-5586D3C48F1A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7257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645B0E-8556-480E-B64B-ABAAF722765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2960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F51DEE-283E-4BF0-BB14-FB2D77336CA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5126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0E348B-998E-4376-97DC-9AD1ADB3600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36223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018A16-133F-46FB-95A8-8905B514827F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9735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052CF9-0E00-4A36-9246-EEB4B5A44257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97109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A0185DC-6B9F-43C5-BB29-0515AC35AFD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11819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ng.ssvs.tp.edu.tw/AMC_ELRN/Login.aspx" TargetMode="External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1556792"/>
            <a:ext cx="7416824" cy="230124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臺北市立松山家商</a:t>
            </a:r>
            <a:br>
              <a:rPr lang="zh-TW" altLang="en-US" sz="4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4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學年度第</a:t>
            </a:r>
            <a:r>
              <a:rPr lang="en-US" altLang="zh-TW" sz="4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4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學期 學校日</a:t>
            </a:r>
            <a:br>
              <a:rPr lang="zh-TW" altLang="en-US" sz="4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教學說明 簡報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653136"/>
            <a:ext cx="6400800" cy="10318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報告人：教務主任 柳景沅</a:t>
            </a:r>
            <a:endParaRPr lang="en-US" altLang="zh-TW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defRPr/>
            </a:pPr>
            <a:endParaRPr lang="zh-TW" altLang="en-US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未達畢業標準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zh-TW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修業證明書</a:t>
            </a:r>
            <a:endParaRPr lang="en-US" altLang="zh-TW" sz="3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  <a:defRPr/>
            </a:pPr>
            <a:r>
              <a:rPr lang="en-US" altLang="zh-TW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120 </a:t>
            </a:r>
            <a:r>
              <a:rPr lang="zh-TW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≦</a:t>
            </a:r>
            <a:r>
              <a:rPr lang="en-US" altLang="zh-TW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取得學分數 </a:t>
            </a:r>
            <a:r>
              <a:rPr lang="zh-TW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＜</a:t>
            </a:r>
            <a:r>
              <a:rPr lang="en-US" altLang="zh-TW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160</a:t>
            </a:r>
          </a:p>
          <a:p>
            <a:pPr lvl="1">
              <a:defRPr/>
            </a:pPr>
            <a:endParaRPr lang="en-US" altLang="zh-TW" sz="18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48056" lvl="1" indent="0">
              <a:buNone/>
              <a:defRPr/>
            </a:pPr>
            <a:endParaRPr lang="en-US" altLang="zh-TW" sz="18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3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成績證明書</a:t>
            </a:r>
            <a:endParaRPr lang="en-US" altLang="zh-TW" sz="3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  <a:defRPr/>
            </a:pPr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取得學分數 </a:t>
            </a:r>
            <a:r>
              <a:rPr lang="zh-TW" altLang="en-US" sz="3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＜</a:t>
            </a:r>
            <a:r>
              <a:rPr lang="en-US" altLang="zh-TW" sz="3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120</a:t>
            </a:r>
            <a:endParaRPr lang="zh-TW" altLang="en-US" sz="36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8655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7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教學輔導措施</a:t>
            </a:r>
            <a:endParaRPr lang="zh-TW" altLang="en-US" sz="72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補救教學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-1</a:t>
            </a:r>
            <a:endParaRPr lang="zh-TW" altLang="en-US" sz="20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/>
          </a:bodyPr>
          <a:lstStyle/>
          <a:p>
            <a:pPr lvl="1"/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對象：</a:t>
            </a:r>
            <a:r>
              <a:rPr lang="zh-TW" altLang="en-US" sz="3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高一</a:t>
            </a:r>
            <a:endParaRPr lang="en-US" altLang="zh-TW" sz="3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科目</a:t>
            </a:r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：數學及英文</a:t>
            </a:r>
            <a:endParaRPr lang="en-US" altLang="zh-TW" sz="36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師資</a:t>
            </a:r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：由校內教師擔任</a:t>
            </a:r>
            <a:endParaRPr lang="en-US" altLang="zh-TW" sz="36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費用：免費</a:t>
            </a:r>
            <a:endParaRPr lang="en-US" altLang="zh-TW" sz="36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時間：共</a:t>
            </a:r>
            <a:r>
              <a:rPr lang="en-US" altLang="zh-TW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次彈性學習時間</a:t>
            </a:r>
            <a:r>
              <a:rPr lang="en-US" altLang="zh-TW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每次</a:t>
            </a:r>
            <a:r>
              <a:rPr lang="en-US" altLang="zh-TW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節課</a:t>
            </a:r>
            <a:r>
              <a:rPr lang="en-US" altLang="zh-TW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endParaRPr lang="zh-TW" altLang="zh-TW" sz="36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40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9526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補救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-2</a:t>
            </a:r>
            <a:endParaRPr lang="zh-TW" altLang="en-US" sz="20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lvl="1"/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對象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3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高一、高二、高三</a:t>
            </a:r>
            <a:endParaRPr lang="en-US" altLang="zh-TW" sz="3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科目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：依各教學研究會討論</a:t>
            </a:r>
            <a:endParaRPr lang="en-US" altLang="zh-TW" sz="36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開課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：各班參加人數達</a:t>
            </a:r>
            <a:r>
              <a:rPr lang="en-US" altLang="zh-TW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人以上</a:t>
            </a:r>
            <a:endParaRPr lang="en-US" altLang="zh-TW" sz="36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師資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：原班任課老師擔任</a:t>
            </a:r>
            <a:endParaRPr lang="en-US" altLang="zh-TW" sz="36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費用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</a:t>
            </a:r>
            <a:endParaRPr lang="en-US" altLang="zh-TW" sz="36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時間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：第</a:t>
            </a:r>
            <a:r>
              <a:rPr lang="en-US" altLang="zh-TW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節或第</a:t>
            </a:r>
            <a:r>
              <a:rPr lang="en-US" altLang="zh-TW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8-9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</a:t>
            </a:r>
            <a:endParaRPr lang="en-US" altLang="zh-TW" sz="36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週數：本學期授課</a:t>
            </a:r>
            <a:r>
              <a:rPr lang="en-US" altLang="zh-TW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週</a:t>
            </a:r>
            <a:endParaRPr lang="en-US" altLang="zh-TW" sz="36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9600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重補修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-1</a:t>
            </a:r>
            <a:endParaRPr lang="zh-TW" altLang="en-US" sz="28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時間：</a:t>
            </a:r>
            <a:r>
              <a:rPr lang="zh-TW" altLang="en-US" sz="3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學期中</a:t>
            </a:r>
            <a:endParaRPr lang="en-US" altLang="zh-TW" sz="36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科目：國文、英文、數學、</a:t>
            </a:r>
            <a:endParaRPr lang="en-US" altLang="zh-TW" sz="36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會計、重要專業科目</a:t>
            </a:r>
            <a:endParaRPr lang="en-US" altLang="zh-TW" sz="36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類型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人以上專班、</a:t>
            </a:r>
            <a:endParaRPr lang="en-US" altLang="zh-TW" sz="36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</a:t>
            </a:r>
            <a:r>
              <a:rPr lang="en-US" altLang="zh-TW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人以下自學輔導</a:t>
            </a:r>
            <a:endParaRPr lang="en-US" altLang="zh-TW" sz="36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節數：</a:t>
            </a:r>
            <a:endParaRPr lang="en-US" altLang="zh-TW" sz="36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en-US" sz="32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</a:t>
            </a:r>
            <a:r>
              <a:rPr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班</a:t>
            </a:r>
            <a:r>
              <a:rPr lang="zh-TW" altLang="en-US" sz="32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每學分</a:t>
            </a:r>
            <a:r>
              <a:rPr lang="en-US" altLang="zh-TW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</a:t>
            </a:r>
            <a:endParaRPr lang="en-US" altLang="zh-TW" sz="32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en-US" sz="32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自學</a:t>
            </a:r>
            <a:r>
              <a:rPr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輔導：每學分</a:t>
            </a:r>
            <a:r>
              <a:rPr lang="en-US" altLang="zh-TW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</a:t>
            </a:r>
            <a:endParaRPr lang="en-US" altLang="zh-TW" sz="32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費用：每學分</a:t>
            </a:r>
            <a:r>
              <a:rPr lang="en-US" altLang="zh-TW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240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endParaRPr lang="zh-TW" altLang="zh-TW" sz="36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40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2954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重補修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-2</a:t>
            </a:r>
            <a:endParaRPr lang="zh-TW" altLang="en-US" sz="28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698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時間：</a:t>
            </a:r>
            <a:r>
              <a:rPr lang="zh-TW" altLang="en-US" sz="3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暑假</a:t>
            </a:r>
            <a:endParaRPr lang="en-US" altLang="zh-TW" sz="36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科目：</a:t>
            </a:r>
            <a:endParaRPr lang="en-US" altLang="zh-TW" sz="36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七月：一上、二上科目</a:t>
            </a:r>
            <a:endParaRPr lang="en-US" altLang="zh-TW" sz="32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八月：一下、二下科目</a:t>
            </a:r>
            <a:endParaRPr lang="en-US" altLang="zh-TW" sz="32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類型：</a:t>
            </a:r>
            <a:r>
              <a:rPr lang="en-US" altLang="zh-TW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人以上專班、</a:t>
            </a:r>
            <a:endParaRPr lang="en-US" altLang="zh-TW" sz="36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</a:t>
            </a:r>
            <a:r>
              <a:rPr lang="en-US" altLang="zh-TW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人以下自學輔導</a:t>
            </a:r>
            <a:endParaRPr lang="en-US" altLang="zh-TW" sz="36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節數：</a:t>
            </a:r>
            <a:endParaRPr lang="en-US" altLang="zh-TW" sz="36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en-US" sz="32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</a:t>
            </a:r>
            <a:r>
              <a:rPr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班</a:t>
            </a:r>
            <a:r>
              <a:rPr lang="zh-TW" altLang="en-US" sz="32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每學分</a:t>
            </a:r>
            <a:r>
              <a:rPr lang="en-US" altLang="zh-TW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</a:t>
            </a:r>
            <a:endParaRPr lang="en-US" altLang="zh-TW" sz="32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en-US" sz="32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自學</a:t>
            </a:r>
            <a:r>
              <a:rPr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輔導：每學分</a:t>
            </a:r>
            <a:r>
              <a:rPr lang="en-US" altLang="zh-TW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</a:t>
            </a:r>
            <a:endParaRPr lang="en-US" altLang="zh-TW" sz="32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費用：每學分</a:t>
            </a:r>
            <a:r>
              <a:rPr lang="en-US" altLang="zh-TW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240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endParaRPr lang="zh-TW" altLang="zh-TW" sz="36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40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02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重補修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-3</a:t>
            </a:r>
            <a:endParaRPr lang="zh-TW" altLang="en-US" sz="28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時間：</a:t>
            </a:r>
            <a:r>
              <a:rPr lang="zh-TW" altLang="en-US" sz="3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畢業典禮後之六月</a:t>
            </a:r>
            <a:endParaRPr lang="en-US" altLang="zh-TW" sz="36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科目：</a:t>
            </a:r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三上、三下科目</a:t>
            </a:r>
            <a:endParaRPr lang="en-US" altLang="zh-TW" sz="36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類型：</a:t>
            </a:r>
            <a:r>
              <a:rPr lang="en-US" altLang="zh-TW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人以上專班、</a:t>
            </a:r>
            <a:endParaRPr lang="en-US" altLang="zh-TW" sz="36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</a:t>
            </a:r>
            <a:r>
              <a:rPr lang="en-US" altLang="zh-TW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人以下自學輔導</a:t>
            </a:r>
            <a:endParaRPr lang="en-US" altLang="zh-TW" sz="36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節數：</a:t>
            </a:r>
            <a:endParaRPr lang="en-US" altLang="zh-TW" sz="36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en-US" sz="32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</a:t>
            </a:r>
            <a:r>
              <a:rPr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班</a:t>
            </a:r>
            <a:r>
              <a:rPr lang="zh-TW" altLang="en-US" sz="32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每學分</a:t>
            </a:r>
            <a:r>
              <a:rPr lang="en-US" altLang="zh-TW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</a:t>
            </a:r>
            <a:endParaRPr lang="en-US" altLang="zh-TW" sz="32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en-US" sz="32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自學</a:t>
            </a:r>
            <a:r>
              <a:rPr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輔導：每學分</a:t>
            </a:r>
            <a:r>
              <a:rPr lang="en-US" altLang="zh-TW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</a:t>
            </a:r>
            <a:endParaRPr lang="en-US" altLang="zh-TW" sz="32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費用：每學分</a:t>
            </a:r>
            <a:r>
              <a:rPr lang="en-US" altLang="zh-TW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240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endParaRPr lang="zh-TW" altLang="zh-TW" sz="36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40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918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zh-TW" altLang="en-US" sz="54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高二同校跨群選修課</a:t>
            </a:r>
            <a:endParaRPr lang="zh-TW" altLang="en-US" sz="5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771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同校跨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群選修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實施方式 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zh-TW" altLang="zh-TW" sz="4000" dirty="0">
                <a:solidFill>
                  <a:srgbClr val="0000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對象</a:t>
            </a:r>
            <a:r>
              <a:rPr lang="zh-TW" altLang="zh-TW" sz="4000" dirty="0" smtClean="0">
                <a:solidFill>
                  <a:srgbClr val="0000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4000" dirty="0" smtClean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全</a:t>
            </a:r>
            <a:r>
              <a:rPr lang="zh-TW" altLang="zh-TW" sz="4000" dirty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校高二</a:t>
            </a:r>
            <a:r>
              <a:rPr lang="zh-TW" altLang="zh-TW" sz="4000" dirty="0">
                <a:solidFill>
                  <a:srgbClr val="0000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學生</a:t>
            </a:r>
            <a:r>
              <a:rPr lang="en-US" altLang="zh-TW" sz="4000" dirty="0" smtClean="0">
                <a:solidFill>
                  <a:srgbClr val="0000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(1-18</a:t>
            </a:r>
            <a:r>
              <a:rPr lang="zh-TW" altLang="en-US" sz="4000" dirty="0" smtClean="0">
                <a:solidFill>
                  <a:srgbClr val="0000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班</a:t>
            </a:r>
            <a:r>
              <a:rPr lang="en-US" altLang="zh-TW" sz="4000" dirty="0" smtClean="0">
                <a:solidFill>
                  <a:srgbClr val="0000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zh-TW" sz="4000" dirty="0">
                <a:solidFill>
                  <a:srgbClr val="0000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上課時段</a:t>
            </a:r>
            <a:r>
              <a:rPr lang="zh-TW" altLang="zh-TW" sz="4000" dirty="0" smtClean="0">
                <a:solidFill>
                  <a:srgbClr val="0000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4000" dirty="0" smtClean="0">
              <a:solidFill>
                <a:srgbClr val="000099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zh-TW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分為</a:t>
            </a:r>
            <a:r>
              <a:rPr lang="en-US" altLang="zh-TW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zh-TW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zh-TW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兩班群</a:t>
            </a:r>
            <a:r>
              <a:rPr lang="zh-TW" altLang="zh-TW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36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  <a:defRPr/>
            </a:pPr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zh-TW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班群於周三</a:t>
            </a:r>
            <a:r>
              <a:rPr lang="en-US" altLang="zh-TW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1-2</a:t>
            </a:r>
            <a:r>
              <a:rPr lang="zh-TW" altLang="zh-TW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節上課</a:t>
            </a:r>
            <a:r>
              <a:rPr lang="zh-TW" altLang="zh-TW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36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  <a:defRPr/>
            </a:pPr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zh-TW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班群於周三</a:t>
            </a:r>
            <a:r>
              <a:rPr lang="en-US" altLang="zh-TW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3-4</a:t>
            </a:r>
            <a:r>
              <a:rPr lang="zh-TW" altLang="zh-TW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節上課</a:t>
            </a:r>
            <a:endParaRPr lang="en-US" altLang="zh-TW" sz="36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選科方式：</a:t>
            </a:r>
            <a:endParaRPr lang="en-US" altLang="zh-TW" sz="36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選生劃卡自由填寫志願、電腦分發</a:t>
            </a:r>
            <a:endParaRPr lang="en-US" altLang="zh-TW" sz="3600" dirty="0" smtClean="0">
              <a:solidFill>
                <a:srgbClr val="000099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169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74638"/>
            <a:ext cx="9252520" cy="106613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同校跨群選修課</a:t>
            </a:r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4546848" cy="499715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TW" altLang="en-US" sz="3600" dirty="0" smtClean="0">
                <a:solidFill>
                  <a:srgbClr val="0000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開設課程</a:t>
            </a:r>
            <a:r>
              <a:rPr lang="en-US" altLang="zh-TW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(13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門</a:t>
            </a:r>
            <a:r>
              <a:rPr lang="en-US" altLang="zh-TW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3600" dirty="0" smtClean="0">
              <a:solidFill>
                <a:srgbClr val="000099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國際商務實務</a:t>
            </a:r>
          </a:p>
          <a:p>
            <a:pPr lvl="1">
              <a:defRPr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價值投資實務</a:t>
            </a:r>
          </a:p>
          <a:p>
            <a:pPr lvl="1">
              <a:defRPr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便利商店實務</a:t>
            </a:r>
          </a:p>
          <a:p>
            <a:pPr lvl="1">
              <a:defRPr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生活理財</a:t>
            </a:r>
          </a:p>
          <a:p>
            <a:pPr lvl="1">
              <a:defRPr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基礎網頁設計</a:t>
            </a:r>
          </a:p>
          <a:p>
            <a:pPr lvl="1">
              <a:defRPr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自造者入門</a:t>
            </a:r>
          </a:p>
          <a:p>
            <a:pPr lvl="1">
              <a:defRPr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電影英文</a:t>
            </a:r>
          </a:p>
          <a:p>
            <a:pPr lvl="1">
              <a:defRPr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旅遊</a:t>
            </a: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英文</a:t>
            </a:r>
            <a:endParaRPr lang="zh-TW" altLang="en-US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4644008" y="1556792"/>
            <a:ext cx="3250704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endParaRPr kumimoji="0" lang="en-US" altLang="zh-TW" sz="36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kumimoji="0"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初階編排實務</a:t>
            </a:r>
          </a:p>
          <a:p>
            <a:pPr lvl="1" fontAlgn="auto">
              <a:spcAft>
                <a:spcPts val="0"/>
              </a:spcAft>
              <a:defRPr/>
            </a:pPr>
            <a:r>
              <a:rPr kumimoji="0"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影像處理</a:t>
            </a:r>
          </a:p>
          <a:p>
            <a:pPr lvl="1" fontAlgn="auto">
              <a:spcAft>
                <a:spcPts val="0"/>
              </a:spcAft>
              <a:defRPr/>
            </a:pPr>
            <a:r>
              <a:rPr kumimoji="0"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設計手繪實務</a:t>
            </a:r>
          </a:p>
          <a:p>
            <a:pPr lvl="1" fontAlgn="auto">
              <a:spcAft>
                <a:spcPts val="0"/>
              </a:spcAft>
              <a:defRPr/>
            </a:pPr>
            <a:r>
              <a:rPr kumimoji="0"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文創產品設計</a:t>
            </a:r>
          </a:p>
          <a:p>
            <a:pPr lvl="1" fontAlgn="auto">
              <a:spcAft>
                <a:spcPts val="0"/>
              </a:spcAft>
              <a:defRPr/>
            </a:pPr>
            <a:r>
              <a:rPr kumimoji="0"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室內布置</a:t>
            </a:r>
          </a:p>
          <a:p>
            <a:pPr lvl="1" fontAlgn="auto">
              <a:spcAft>
                <a:spcPts val="0"/>
              </a:spcAft>
              <a:defRPr/>
            </a:pPr>
            <a:endParaRPr kumimoji="0" lang="en-US" altLang="zh-TW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2352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簡報大綱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/>
          </a:bodyPr>
          <a:lstStyle/>
          <a:p>
            <a:pPr eaLnBrk="1" hangingPunct="1">
              <a:lnSpc>
                <a:spcPts val="3000"/>
              </a:lnSpc>
              <a:spcBef>
                <a:spcPts val="0"/>
              </a:spcBef>
              <a:defRPr/>
            </a:pPr>
            <a:r>
              <a:rPr lang="zh-TW" altLang="en-US" sz="28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成績評量</a:t>
            </a:r>
            <a:endParaRPr lang="en-US" altLang="zh-TW" sz="28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ts val="3000"/>
              </a:lnSpc>
              <a:spcBef>
                <a:spcPts val="0"/>
              </a:spcBef>
              <a:defRPr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</a:t>
            </a: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學分 </a:t>
            </a:r>
            <a:endParaRPr lang="en-US" altLang="zh-TW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ts val="3000"/>
              </a:lnSpc>
              <a:spcBef>
                <a:spcPts val="0"/>
              </a:spcBef>
              <a:defRPr/>
            </a:pP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畢業條件</a:t>
            </a:r>
            <a:endParaRPr lang="en-US" altLang="zh-TW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ts val="3000"/>
              </a:lnSpc>
              <a:spcBef>
                <a:spcPts val="0"/>
              </a:spcBef>
              <a:defRPr/>
            </a:pPr>
            <a:r>
              <a:rPr lang="zh-TW" altLang="en-US" sz="28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教學</a:t>
            </a:r>
            <a:r>
              <a:rPr lang="zh-TW" altLang="en-US" sz="28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</a:t>
            </a:r>
            <a:r>
              <a:rPr lang="zh-TW" altLang="en-US" sz="28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措施</a:t>
            </a:r>
            <a:endParaRPr lang="en-US" altLang="zh-TW" sz="28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ts val="3000"/>
              </a:lnSpc>
              <a:spcBef>
                <a:spcPts val="0"/>
              </a:spcBef>
              <a:defRPr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補救</a:t>
            </a: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教學</a:t>
            </a:r>
            <a:endParaRPr lang="en-US" altLang="zh-TW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ts val="3000"/>
              </a:lnSpc>
              <a:spcBef>
                <a:spcPts val="0"/>
              </a:spcBef>
              <a:defRPr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重補修</a:t>
            </a:r>
            <a:endParaRPr lang="en-US" altLang="zh-TW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ts val="3000"/>
              </a:lnSpc>
              <a:spcBef>
                <a:spcPts val="0"/>
              </a:spcBef>
              <a:defRPr/>
            </a:pP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特色課程</a:t>
            </a:r>
            <a:endParaRPr lang="en-US" altLang="zh-TW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ts val="3000"/>
              </a:lnSpc>
              <a:spcBef>
                <a:spcPts val="0"/>
              </a:spcBef>
              <a:defRPr/>
            </a:pP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配套教學措施</a:t>
            </a:r>
            <a:endParaRPr lang="en-US" altLang="zh-TW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ts val="3000"/>
              </a:lnSpc>
              <a:spcBef>
                <a:spcPts val="0"/>
              </a:spcBef>
              <a:defRPr/>
            </a:pP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線上教學</a:t>
            </a: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資源</a:t>
            </a:r>
            <a:endParaRPr lang="en-US" altLang="zh-TW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ts val="3000"/>
              </a:lnSpc>
              <a:spcBef>
                <a:spcPts val="0"/>
              </a:spcBef>
              <a:defRPr/>
            </a:pPr>
            <a:r>
              <a:rPr lang="zh-TW" altLang="en-US" sz="28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升學</a:t>
            </a:r>
            <a:r>
              <a:rPr lang="zh-TW" altLang="en-US" sz="28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概況</a:t>
            </a:r>
            <a:endParaRPr lang="en-US" altLang="zh-TW" sz="28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ts val="3000"/>
              </a:lnSpc>
              <a:spcBef>
                <a:spcPts val="0"/>
              </a:spcBef>
              <a:defRPr/>
            </a:pP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升學進路</a:t>
            </a:r>
            <a:endParaRPr lang="en-US" altLang="zh-TW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ts val="3000"/>
              </a:lnSpc>
              <a:spcBef>
                <a:spcPts val="0"/>
              </a:spcBef>
              <a:defRPr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畢業生升學</a:t>
            </a: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概況</a:t>
            </a:r>
            <a:endParaRPr lang="en-US" altLang="zh-TW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ts val="3000"/>
              </a:lnSpc>
              <a:spcBef>
                <a:spcPts val="0"/>
              </a:spcBef>
              <a:defRPr/>
            </a:pP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升學變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革</a:t>
            </a:r>
            <a:endParaRPr lang="en-US" altLang="zh-TW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配套教學措施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-1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kumimoji="0"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全校作息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全校週一至週五正課至</a:t>
            </a:r>
            <a:r>
              <a:rPr kumimoji="0" lang="en-US" altLang="zh-TW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16:05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例行性考試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段考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期末考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學藝競試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對象：高二同學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科目：升學考試科目</a:t>
            </a:r>
          </a:p>
        </p:txBody>
      </p:sp>
    </p:spTree>
    <p:extLst>
      <p:ext uri="{BB962C8B-B14F-4D97-AF65-F5344CB8AC3E}">
        <p14:creationId xmlns:p14="http://schemas.microsoft.com/office/powerpoint/2010/main" val="361053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配套教學措施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-2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268760"/>
            <a:ext cx="8229600" cy="5256584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kumimoji="0"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模擬考試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kumimoji="0"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對象：全體高三同學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kumimoji="0"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與全國技術型高中同步考試</a:t>
            </a:r>
            <a:r>
              <a:rPr kumimoji="0" lang="en-US" altLang="zh-TW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體育班大學模考</a:t>
            </a:r>
            <a:r>
              <a:rPr kumimoji="0" lang="en-US" altLang="zh-TW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0" lang="zh-TW" altLang="en-US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kumimoji="0"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語文檢定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kumimoji="0"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校內作文檢定：高一、高二；</a:t>
            </a: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每學期二</a:t>
            </a: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</a:t>
            </a:r>
            <a:r>
              <a:rPr lang="en-US" altLang="zh-TW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段考</a:t>
            </a:r>
            <a:r>
              <a:rPr lang="en-US" altLang="zh-TW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校內英文檢定：高一、高二；每學年一次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學藝性活動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kumimoji="0"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國語文競賽</a:t>
            </a:r>
            <a:endParaRPr kumimoji="0" lang="en-US" altLang="zh-TW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lnSpc>
                <a:spcPct val="80000"/>
              </a:lnSpc>
              <a:defRPr/>
            </a:pPr>
            <a:r>
              <a:rPr kumimoji="0"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演說、朗讀、作文、寫字、字音字形</a:t>
            </a:r>
            <a:endParaRPr lang="en-US" altLang="zh-TW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</a:t>
            </a: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內英</a:t>
            </a: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檢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kumimoji="0"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閱讀心得寫作競賽</a:t>
            </a:r>
            <a:endParaRPr kumimoji="0" lang="en-US" altLang="zh-TW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9619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配套教學措施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-3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124744"/>
            <a:ext cx="8856984" cy="561662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kumimoji="0"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暑期</a:t>
            </a: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</a:t>
            </a:r>
            <a:r>
              <a:rPr lang="en-US" altLang="zh-TW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(110</a:t>
            </a: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年暑假因疫情停辦</a:t>
            </a:r>
            <a:r>
              <a:rPr lang="en-US" altLang="zh-TW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0" lang="zh-TW" altLang="en-US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80000"/>
              </a:lnSpc>
              <a:defRPr/>
            </a:pPr>
            <a:r>
              <a:rPr kumimoji="0"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對象：高二升高三全體同學</a:t>
            </a:r>
          </a:p>
          <a:p>
            <a:pPr lvl="2">
              <a:lnSpc>
                <a:spcPct val="80000"/>
              </a:lnSpc>
              <a:defRPr/>
            </a:pPr>
            <a:r>
              <a:rPr kumimoji="0" lang="zh-TW" altLang="en-US" sz="28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科目：升學考試科目</a:t>
            </a:r>
          </a:p>
          <a:p>
            <a:pPr lvl="2">
              <a:lnSpc>
                <a:spcPct val="80000"/>
              </a:lnSpc>
              <a:defRPr/>
            </a:pPr>
            <a:r>
              <a:rPr kumimoji="0" lang="zh-TW" altLang="en-US" sz="28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時間：四週</a:t>
            </a:r>
          </a:p>
          <a:p>
            <a:pPr lvl="1">
              <a:lnSpc>
                <a:spcPct val="80000"/>
              </a:lnSpc>
              <a:defRPr/>
            </a:pPr>
            <a:r>
              <a:rPr kumimoji="0"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對象：高一升高二</a:t>
            </a:r>
          </a:p>
          <a:p>
            <a:pPr lvl="2">
              <a:lnSpc>
                <a:spcPct val="80000"/>
              </a:lnSpc>
              <a:defRPr/>
            </a:pPr>
            <a:r>
              <a:rPr kumimoji="0" lang="zh-TW" altLang="en-US" sz="28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依各開課狀況開班</a:t>
            </a:r>
          </a:p>
          <a:p>
            <a:pPr>
              <a:lnSpc>
                <a:spcPct val="80000"/>
              </a:lnSpc>
              <a:defRPr/>
            </a:pPr>
            <a:r>
              <a:rPr kumimoji="0"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晚自習</a:t>
            </a:r>
            <a:endParaRPr kumimoji="0" lang="en-US" altLang="zh-TW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80000"/>
              </a:lnSpc>
              <a:defRPr/>
            </a:pPr>
            <a:r>
              <a:rPr kumimoji="0"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星期一至五放學開放自修教室</a:t>
            </a:r>
            <a:r>
              <a:rPr kumimoji="0" lang="en-US" altLang="zh-TW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</a:t>
            </a:r>
            <a:r>
              <a:rPr kumimoji="0" lang="en-US" altLang="zh-TW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20:30)</a:t>
            </a:r>
            <a:br>
              <a:rPr kumimoji="0" lang="en-US" altLang="zh-TW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en-US" altLang="zh-TW" sz="6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zh-TW" sz="28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18:30</a:t>
            </a:r>
            <a:r>
              <a:rPr lang="zh-TW" altLang="zh-TW" sz="28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後不開放留班晚自習，並且教室不供應電源。</a:t>
            </a:r>
            <a:endParaRPr lang="en-US" altLang="zh-TW" sz="28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692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29209" y="1196752"/>
            <a:ext cx="2026567" cy="1008112"/>
          </a:xfrm>
        </p:spPr>
        <p:txBody>
          <a:bodyPr vert="horz">
            <a:noAutofit/>
          </a:bodyPr>
          <a:lstStyle/>
          <a:p>
            <a:pPr marL="0" indent="0" eaLnBrk="1" hangingPunct="1">
              <a:buNone/>
              <a:defRPr/>
            </a:pPr>
            <a:r>
              <a:rPr lang="zh-TW" altLang="en-US" sz="28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學校首頁</a:t>
            </a:r>
            <a:r>
              <a:rPr lang="en-US" altLang="zh-TW" sz="28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學生專區</a:t>
            </a:r>
            <a:endParaRPr lang="en-US" altLang="zh-TW" sz="28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  <a:hlinkClick r:id="rId2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學生資源</a:t>
            </a:r>
            <a:endParaRPr lang="en-US" altLang="zh-TW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344" y="1167746"/>
            <a:ext cx="6227136" cy="544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30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升學進路</a:t>
            </a:r>
            <a:endParaRPr lang="zh-TW" altLang="en-US" sz="6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8342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技術型高中學生升學進路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7318" y="1148505"/>
            <a:ext cx="111505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25" name="Picture 1" descr="擷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7" y="1365920"/>
            <a:ext cx="9116683" cy="5492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文字方塊 2"/>
          <p:cNvSpPr txBox="1"/>
          <p:nvPr/>
        </p:nvSpPr>
        <p:spPr>
          <a:xfrm>
            <a:off x="7884368" y="4149080"/>
            <a:ext cx="1152128" cy="7920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zh-TW" sz="19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分科測驗</a:t>
            </a:r>
            <a:r>
              <a:rPr lang="en-US" sz="19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/>
            </a:r>
            <a:br>
              <a:rPr lang="en-US" sz="19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</a:br>
            <a:r>
              <a:rPr lang="en-US" sz="19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(</a:t>
            </a:r>
            <a:r>
              <a:rPr lang="zh-TW" sz="19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指考</a:t>
            </a:r>
            <a:r>
              <a:rPr lang="en-US" sz="19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)</a:t>
            </a:r>
            <a:endParaRPr lang="zh-TW" sz="19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494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-2111"/>
            <a:ext cx="8229600" cy="1143000"/>
          </a:xfrm>
        </p:spPr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體育班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升學進路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7318" y="1148505"/>
            <a:ext cx="111505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2"/>
          <p:cNvSpPr txBox="1"/>
          <p:nvPr/>
        </p:nvSpPr>
        <p:spPr>
          <a:xfrm>
            <a:off x="7414591" y="3836504"/>
            <a:ext cx="1621905" cy="8079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zh-TW" sz="24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分科測驗</a:t>
            </a:r>
            <a:r>
              <a:rPr lang="en-US" sz="24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/>
            </a:r>
            <a:br>
              <a:rPr lang="en-US" sz="24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</a:br>
            <a:r>
              <a:rPr lang="en-US" sz="24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(</a:t>
            </a:r>
            <a:r>
              <a:rPr lang="zh-TW" sz="24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指考</a:t>
            </a:r>
            <a:r>
              <a:rPr lang="en-US" sz="24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)</a:t>
            </a:r>
            <a:endParaRPr lang="zh-TW" sz="24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新細明體" panose="02020500000000000000" pitchFamily="18" charset="-120"/>
            </a:endParaRPr>
          </a:p>
        </p:txBody>
      </p:sp>
      <p:pic>
        <p:nvPicPr>
          <p:cNvPr id="2050" name="Picture 2" descr="擷取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907" y="1199927"/>
            <a:ext cx="9167907" cy="5658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2"/>
          <p:cNvSpPr txBox="1"/>
          <p:nvPr/>
        </p:nvSpPr>
        <p:spPr>
          <a:xfrm>
            <a:off x="7414591" y="3844419"/>
            <a:ext cx="1621905" cy="7920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zh-TW" sz="19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分科測驗</a:t>
            </a:r>
            <a:r>
              <a:rPr lang="en-US" sz="19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/>
            </a:r>
            <a:br>
              <a:rPr lang="en-US" sz="19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</a:br>
            <a:r>
              <a:rPr lang="en-US" sz="19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(</a:t>
            </a:r>
            <a:r>
              <a:rPr lang="zh-TW" sz="19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指考</a:t>
            </a:r>
            <a:r>
              <a:rPr lang="en-US" sz="19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)</a:t>
            </a:r>
            <a:endParaRPr lang="zh-TW" sz="19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8999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sz="6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畢業生升學概況</a:t>
            </a:r>
            <a:endParaRPr lang="zh-TW" altLang="en-US" sz="6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1708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106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～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學年度畢業生升學概況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kumimoji="0"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升學概況</a:t>
            </a:r>
          </a:p>
          <a:p>
            <a:pPr lvl="1" eaLnBrk="1" hangingPunct="1">
              <a:defRPr/>
            </a:pP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職部升學概況</a:t>
            </a:r>
          </a:p>
          <a:p>
            <a:pPr lvl="2" eaLnBrk="1" hangingPunct="1">
              <a:defRPr/>
            </a:pPr>
            <a:r>
              <a:rPr lang="zh-TW" altLang="en-US" sz="28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商管群升學概況</a:t>
            </a:r>
          </a:p>
          <a:p>
            <a:pPr lvl="2" eaLnBrk="1" hangingPunct="1">
              <a:defRPr/>
            </a:pPr>
            <a:r>
              <a:rPr lang="zh-TW" altLang="en-US" sz="28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設計群升學概況</a:t>
            </a:r>
            <a:endParaRPr lang="en-US" altLang="zh-TW" sz="28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 eaLnBrk="1" hangingPunct="1">
              <a:defRPr/>
            </a:pPr>
            <a:r>
              <a:rPr lang="zh-TW" altLang="en-US" sz="28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外語</a:t>
            </a:r>
            <a:r>
              <a:rPr lang="zh-TW" altLang="en-US" sz="28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群升學概況</a:t>
            </a:r>
          </a:p>
          <a:p>
            <a:pPr lvl="1" eaLnBrk="1" hangingPunct="1">
              <a:defRPr/>
            </a:pPr>
            <a:r>
              <a:rPr kumimoji="0"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體育班升學狀況</a:t>
            </a:r>
          </a:p>
        </p:txBody>
      </p:sp>
    </p:spTree>
    <p:extLst>
      <p:ext uri="{BB962C8B-B14F-4D97-AF65-F5344CB8AC3E}">
        <p14:creationId xmlns:p14="http://schemas.microsoft.com/office/powerpoint/2010/main" val="147081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736786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106</a:t>
            </a:r>
            <a:r>
              <a:rPr lang="zh-TW" altLang="en-US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～</a:t>
            </a:r>
            <a:r>
              <a:rPr lang="en-US" altLang="zh-TW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學年畢業生升學概況</a:t>
            </a:r>
            <a:endParaRPr lang="zh-TW" altLang="en-US" sz="36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218" name="Group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424293"/>
              </p:ext>
            </p:extLst>
          </p:nvPr>
        </p:nvGraphicFramePr>
        <p:xfrm>
          <a:off x="189855" y="1845263"/>
          <a:ext cx="8784977" cy="3960001"/>
        </p:xfrm>
        <a:graphic>
          <a:graphicData uri="http://schemas.openxmlformats.org/drawingml/2006/table">
            <a:tbl>
              <a:tblPr/>
              <a:tblGrid>
                <a:gridCol w="1664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684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畢業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錄取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畢業生</a:t>
                      </a:r>
                      <a:endParaRPr kumimoji="1" lang="en-US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總人數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錄取率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總錄取率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985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106</a:t>
                      </a:r>
                      <a:r>
                        <a:rPr kumimoji="1" lang="zh-TW" alt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學年</a:t>
                      </a:r>
                      <a:endParaRPr kumimoji="1" lang="en-US" altLang="zh-TW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587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239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609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39.24%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96.39%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985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107</a:t>
                      </a:r>
                      <a:r>
                        <a:rPr kumimoji="1" lang="zh-TW" alt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519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189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555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34.1%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93.5%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6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108</a:t>
                      </a:r>
                      <a:r>
                        <a:rPr kumimoji="1" lang="zh-TW" alt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523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226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567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39.9%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92.2%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2580613"/>
                  </a:ext>
                </a:extLst>
              </a:tr>
              <a:tr h="6756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109</a:t>
                      </a:r>
                      <a:r>
                        <a:rPr kumimoji="1" lang="zh-TW" alt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558</a:t>
                      </a:r>
                      <a:endParaRPr kumimoji="1" lang="zh-TW" altLang="en-US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210</a:t>
                      </a:r>
                      <a:endParaRPr kumimoji="1" lang="zh-TW" altLang="en-US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571</a:t>
                      </a:r>
                      <a:endParaRPr kumimoji="1" lang="zh-TW" altLang="en-US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36.8%</a:t>
                      </a:r>
                      <a:endParaRPr kumimoji="1" lang="zh-TW" altLang="en-US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97.7%</a:t>
                      </a:r>
                      <a:endParaRPr kumimoji="1" lang="zh-TW" altLang="en-US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1711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8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成績評量</a:t>
            </a:r>
            <a:endParaRPr lang="zh-TW" altLang="en-US" sz="8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1895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870570"/>
            <a:ext cx="8713788" cy="918939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zh-TW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106</a:t>
            </a:r>
            <a:r>
              <a:rPr lang="zh-TW" altLang="en-US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～</a:t>
            </a:r>
            <a:r>
              <a:rPr lang="en-US" altLang="zh-TW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學年畢業生升學概況</a:t>
            </a:r>
            <a:r>
              <a:rPr lang="en-US" altLang="zh-TW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商管群</a:t>
            </a:r>
            <a:r>
              <a:rPr lang="en-US" altLang="zh-TW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graphicFrame>
        <p:nvGraphicFramePr>
          <p:cNvPr id="170041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202657"/>
              </p:ext>
            </p:extLst>
          </p:nvPr>
        </p:nvGraphicFramePr>
        <p:xfrm>
          <a:off x="250825" y="1701249"/>
          <a:ext cx="8784976" cy="3959999"/>
        </p:xfrm>
        <a:graphic>
          <a:graphicData uri="http://schemas.openxmlformats.org/drawingml/2006/table">
            <a:tbl>
              <a:tblPr/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60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畢業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錄取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畢業生總人數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錄取率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總錄取率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1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106</a:t>
                      </a:r>
                      <a:r>
                        <a:rPr kumimoji="1" lang="zh-TW" alt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學年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330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158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341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46.33%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97.06%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61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107</a:t>
                      </a:r>
                      <a:r>
                        <a:rPr kumimoji="1" lang="zh-TW" alt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學年</a:t>
                      </a:r>
                      <a:endParaRPr kumimoji="1" lang="en-US" altLang="zh-TW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37.1%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92.6%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72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108</a:t>
                      </a:r>
                      <a:r>
                        <a:rPr kumimoji="1" lang="zh-TW" alt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293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133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311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42.8%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94.2%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6227865"/>
                  </a:ext>
                </a:extLst>
              </a:tr>
              <a:tr h="659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109</a:t>
                      </a:r>
                      <a:r>
                        <a:rPr kumimoji="1" lang="zh-TW" alt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302</a:t>
                      </a:r>
                      <a:endParaRPr kumimoji="1" lang="zh-TW" altLang="en-US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124</a:t>
                      </a:r>
                      <a:endParaRPr kumimoji="1" lang="zh-TW" altLang="en-US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308</a:t>
                      </a:r>
                      <a:endParaRPr kumimoji="1" lang="zh-TW" altLang="en-US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40.3%</a:t>
                      </a:r>
                      <a:endParaRPr kumimoji="1" lang="zh-TW" altLang="en-US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98.1%</a:t>
                      </a:r>
                      <a:endParaRPr kumimoji="1" lang="zh-TW" altLang="en-US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42345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953308"/>
            <a:ext cx="8713787" cy="77492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zh-TW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106</a:t>
            </a:r>
            <a:r>
              <a:rPr lang="zh-TW" altLang="en-US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～</a:t>
            </a:r>
            <a:r>
              <a:rPr lang="en-US" altLang="zh-TW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學年畢業生升學概況</a:t>
            </a:r>
            <a:r>
              <a:rPr lang="en-US" altLang="zh-TW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設計群</a:t>
            </a:r>
            <a:r>
              <a:rPr lang="en-US" altLang="zh-TW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graphicFrame>
        <p:nvGraphicFramePr>
          <p:cNvPr id="172091" name="Group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978451"/>
              </p:ext>
            </p:extLst>
          </p:nvPr>
        </p:nvGraphicFramePr>
        <p:xfrm>
          <a:off x="179512" y="1800239"/>
          <a:ext cx="8784976" cy="3789001"/>
        </p:xfrm>
        <a:graphic>
          <a:graphicData uri="http://schemas.openxmlformats.org/drawingml/2006/table">
            <a:tbl>
              <a:tblPr/>
              <a:tblGrid>
                <a:gridCol w="1870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8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3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07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84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233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842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畢業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錄取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畢業生總人數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錄取率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總錄取率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6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106</a:t>
                      </a:r>
                      <a:r>
                        <a:rPr kumimoji="1" lang="zh-TW" alt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學年</a:t>
                      </a:r>
                      <a:endParaRPr kumimoji="1" lang="en-US" altLang="zh-TW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173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45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180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25%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96.11%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66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107</a:t>
                      </a:r>
                      <a:r>
                        <a:rPr kumimoji="1" lang="zh-TW" alt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學年</a:t>
                      </a:r>
                      <a:endParaRPr kumimoji="1" lang="en-US" altLang="zh-TW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158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49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165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29.7%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95.8%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56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108</a:t>
                      </a:r>
                      <a:r>
                        <a:rPr kumimoji="1" lang="zh-TW" alt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153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60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161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35.1%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89.5%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897985"/>
                  </a:ext>
                </a:extLst>
              </a:tr>
              <a:tr h="5656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109</a:t>
                      </a:r>
                      <a:r>
                        <a:rPr kumimoji="1" lang="zh-TW" alt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157</a:t>
                      </a:r>
                      <a:endParaRPr kumimoji="1" lang="zh-TW" altLang="en-US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43</a:t>
                      </a:r>
                      <a:endParaRPr kumimoji="1" lang="zh-TW" altLang="en-US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162</a:t>
                      </a:r>
                      <a:endParaRPr kumimoji="1" lang="zh-TW" altLang="en-US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26.5%</a:t>
                      </a:r>
                      <a:endParaRPr kumimoji="1" lang="zh-TW" altLang="en-US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96.9%</a:t>
                      </a:r>
                      <a:endParaRPr kumimoji="1" lang="zh-TW" altLang="en-US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269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41325"/>
            <a:ext cx="8713787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zh-TW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106</a:t>
            </a:r>
            <a:r>
              <a:rPr lang="zh-TW" altLang="en-US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～</a:t>
            </a:r>
            <a:r>
              <a:rPr lang="en-US" altLang="zh-TW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學年畢業生升學概況</a:t>
            </a:r>
            <a:r>
              <a:rPr lang="en-US" altLang="zh-TW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外語群</a:t>
            </a:r>
            <a:r>
              <a:rPr lang="en-US" altLang="zh-TW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graphicFrame>
        <p:nvGraphicFramePr>
          <p:cNvPr id="172091" name="Group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840010"/>
              </p:ext>
            </p:extLst>
          </p:nvPr>
        </p:nvGraphicFramePr>
        <p:xfrm>
          <a:off x="179512" y="1576288"/>
          <a:ext cx="8784977" cy="4445000"/>
        </p:xfrm>
        <a:graphic>
          <a:graphicData uri="http://schemas.openxmlformats.org/drawingml/2006/table">
            <a:tbl>
              <a:tblPr/>
              <a:tblGrid>
                <a:gridCol w="1711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55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4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70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畢業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錄取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畢業生總人數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錄取率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總錄取率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106</a:t>
                      </a:r>
                      <a:r>
                        <a:rPr kumimoji="1" lang="zh-TW" alt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學年</a:t>
                      </a:r>
                      <a:endParaRPr kumimoji="1" lang="en-US" altLang="zh-TW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67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26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68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38.24%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98.53%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107</a:t>
                      </a:r>
                      <a:r>
                        <a:rPr kumimoji="1" lang="zh-TW" alt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學年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63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19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64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29.7%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98.4%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108</a:t>
                      </a:r>
                      <a:r>
                        <a:rPr kumimoji="1" lang="zh-TW" alt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58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17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61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27.9%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95.1%</a:t>
                      </a:r>
                      <a:endParaRPr kumimoji="1" lang="zh-TW" alt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8092595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109</a:t>
                      </a:r>
                      <a:r>
                        <a:rPr kumimoji="1" lang="zh-TW" alt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64</a:t>
                      </a:r>
                      <a:endParaRPr kumimoji="1" lang="zh-TW" altLang="en-US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16</a:t>
                      </a:r>
                      <a:endParaRPr kumimoji="1" lang="zh-TW" altLang="en-US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64</a:t>
                      </a:r>
                      <a:endParaRPr kumimoji="1" lang="zh-TW" altLang="en-US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25.0%</a:t>
                      </a:r>
                      <a:endParaRPr kumimoji="1" lang="zh-TW" altLang="en-US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100%</a:t>
                      </a:r>
                      <a:endParaRPr kumimoji="1" lang="zh-TW" altLang="en-US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5194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642350" cy="99094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zh-TW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106</a:t>
            </a:r>
            <a:r>
              <a:rPr lang="zh-TW" altLang="en-US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～</a:t>
            </a:r>
            <a:r>
              <a:rPr lang="en-US" altLang="zh-TW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學年畢業生升學概況</a:t>
            </a:r>
            <a:r>
              <a:rPr lang="en-US" altLang="zh-TW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體育班</a:t>
            </a:r>
            <a:r>
              <a:rPr lang="en-US" altLang="zh-TW" sz="40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graphicFrame>
        <p:nvGraphicFramePr>
          <p:cNvPr id="166971" name="Group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725072"/>
              </p:ext>
            </p:extLst>
          </p:nvPr>
        </p:nvGraphicFramePr>
        <p:xfrm>
          <a:off x="179512" y="1179084"/>
          <a:ext cx="8640960" cy="4673375"/>
        </p:xfrm>
        <a:graphic>
          <a:graphicData uri="http://schemas.openxmlformats.org/drawingml/2006/table">
            <a:tbl>
              <a:tblPr/>
              <a:tblGrid>
                <a:gridCol w="1726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3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8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8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3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87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5065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畢業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錄取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畢業生總人數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錄取率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總錄取率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00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106</a:t>
                      </a:r>
                      <a:r>
                        <a:rPr kumimoji="1" lang="zh-TW" alt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學年</a:t>
                      </a:r>
                      <a:endParaRPr kumimoji="1" lang="en-US" altLang="zh-TW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17</a:t>
                      </a:r>
                      <a:endParaRPr kumimoji="1" lang="zh-TW" altLang="zh-TW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</a:t>
                      </a:r>
                      <a:endParaRPr kumimoji="1" lang="zh-TW" altLang="zh-TW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</a:t>
                      </a:r>
                      <a:endParaRPr kumimoji="1" lang="zh-TW" altLang="zh-TW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50%</a:t>
                      </a:r>
                      <a:endParaRPr kumimoji="1" lang="zh-TW" altLang="zh-TW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85%</a:t>
                      </a:r>
                      <a:endParaRPr kumimoji="1" lang="zh-TW" altLang="zh-TW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00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107</a:t>
                      </a:r>
                      <a:r>
                        <a:rPr kumimoji="1" lang="zh-TW" alt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</a:t>
                      </a:r>
                      <a:endParaRPr kumimoji="1" lang="zh-TW" altLang="zh-TW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</a:t>
                      </a:r>
                      <a:endParaRPr kumimoji="1" lang="zh-TW" altLang="zh-TW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16</a:t>
                      </a:r>
                      <a:endParaRPr kumimoji="1" lang="zh-TW" altLang="zh-TW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37.5%</a:t>
                      </a:r>
                      <a:endParaRPr kumimoji="1" lang="zh-TW" altLang="zh-TW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68.8%</a:t>
                      </a:r>
                      <a:endParaRPr kumimoji="1" lang="zh-TW" altLang="zh-TW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3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108</a:t>
                      </a:r>
                      <a:r>
                        <a:rPr kumimoji="1" lang="zh-TW" alt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19</a:t>
                      </a:r>
                      <a:endParaRPr kumimoji="1" lang="zh-TW" altLang="zh-TW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16</a:t>
                      </a:r>
                      <a:endParaRPr kumimoji="1" lang="zh-TW" altLang="zh-TW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24</a:t>
                      </a:r>
                      <a:endParaRPr kumimoji="1" lang="zh-TW" altLang="zh-TW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66.7%</a:t>
                      </a:r>
                      <a:endParaRPr kumimoji="1" lang="zh-TW" altLang="zh-TW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79.2%</a:t>
                      </a:r>
                      <a:endParaRPr kumimoji="1" lang="zh-TW" altLang="zh-TW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130901"/>
                  </a:ext>
                </a:extLst>
              </a:tr>
              <a:tr h="713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109</a:t>
                      </a:r>
                      <a:r>
                        <a:rPr kumimoji="1" lang="zh-TW" alt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37</a:t>
                      </a:r>
                      <a:endParaRPr kumimoji="1" lang="zh-TW" altLang="zh-TW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27</a:t>
                      </a:r>
                      <a:endParaRPr kumimoji="1" lang="zh-TW" altLang="zh-TW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37</a:t>
                      </a:r>
                      <a:endParaRPr kumimoji="1" lang="zh-TW" altLang="zh-TW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73.0%</a:t>
                      </a:r>
                      <a:endParaRPr kumimoji="1" lang="zh-TW" altLang="zh-TW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94.6%</a:t>
                      </a:r>
                      <a:endParaRPr kumimoji="1" lang="zh-TW" altLang="zh-TW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5602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升學變革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507288" cy="5328592"/>
          </a:xfrm>
        </p:spPr>
        <p:txBody>
          <a:bodyPr>
            <a:normAutofit lnSpcReduction="10000"/>
          </a:bodyPr>
          <a:lstStyle/>
          <a:p>
            <a:r>
              <a:rPr lang="zh-TW" altLang="en-US" sz="360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科技校院</a:t>
            </a:r>
            <a:r>
              <a:rPr lang="zh-TW" altLang="en-US" sz="360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繁星</a:t>
            </a:r>
            <a:endParaRPr lang="en-US" altLang="zh-TW" sz="36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各技術型高級中等學校至多可推薦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學生</a:t>
            </a: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經錄取者，不論放棄與否，皆不得報名當年度甄選入學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學年度起</a:t>
            </a: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增列「技能領域科目成績」作為第</a:t>
            </a:r>
            <a:r>
              <a:rPr lang="en-US" altLang="zh-TW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順位之同名次參酌 比序順序。</a:t>
            </a:r>
            <a:endParaRPr lang="en-US" altLang="zh-TW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甄選入學</a:t>
            </a:r>
            <a:endParaRPr lang="en-US" altLang="zh-TW" sz="36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第二階段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備審資料全面網路上傳</a:t>
            </a: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第二階段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統測佔甄選總成績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50%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為上限</a:t>
            </a: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備審資料必採專題製作學習成果及專業實習科目報告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成果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TW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升學變革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續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1520" y="1268760"/>
            <a:ext cx="8423722" cy="499715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en-US" sz="37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登記分發</a:t>
            </a:r>
            <a:endParaRPr lang="en-US" altLang="zh-TW" sz="37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TW" sz="37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zh-TW" sz="34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366713" lvl="1" indent="0">
              <a:buNone/>
            </a:pPr>
            <a:endParaRPr lang="zh-TW" altLang="en-US" sz="40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758686"/>
              </p:ext>
            </p:extLst>
          </p:nvPr>
        </p:nvGraphicFramePr>
        <p:xfrm>
          <a:off x="251520" y="1988840"/>
          <a:ext cx="8784975" cy="4370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1077356958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830252264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1457602843"/>
                    </a:ext>
                  </a:extLst>
                </a:gridCol>
                <a:gridCol w="1944215">
                  <a:extLst>
                    <a:ext uri="{9D8B030D-6E8A-4147-A177-3AD203B41FA5}">
                      <a16:colId xmlns:a16="http://schemas.microsoft.com/office/drawing/2014/main" val="3267328366"/>
                    </a:ext>
                  </a:extLst>
                </a:gridCol>
              </a:tblGrid>
              <a:tr h="145692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方案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共同科</a:t>
                      </a:r>
                      <a:endParaRPr lang="en-US" altLang="zh-TW" sz="28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國、英、數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專業科目</a:t>
                      </a:r>
                      <a:endParaRPr lang="en-US" altLang="zh-TW" sz="28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專一、專二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滿分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5389077"/>
                  </a:ext>
                </a:extLst>
              </a:tr>
              <a:tr h="145692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舊制</a:t>
                      </a:r>
                      <a:endParaRPr lang="zh-TW" altLang="en-US" sz="2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權重*</a:t>
                      </a:r>
                      <a:r>
                        <a:rPr lang="en-US" altLang="zh-TW" sz="2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權重*</a:t>
                      </a:r>
                      <a:r>
                        <a:rPr lang="en-US" altLang="zh-TW" sz="2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700</a:t>
                      </a:r>
                      <a:r>
                        <a:rPr lang="zh-TW" altLang="en-US" sz="2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分</a:t>
                      </a:r>
                      <a:endParaRPr lang="zh-TW" altLang="en-US" sz="2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443865"/>
                  </a:ext>
                </a:extLst>
              </a:tr>
              <a:tr h="145692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新制</a:t>
                      </a:r>
                      <a:endParaRPr lang="en-US" altLang="zh-TW" sz="28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權重*</a:t>
                      </a:r>
                      <a:r>
                        <a:rPr lang="en-US" altLang="zh-TW" sz="4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TW" altLang="en-US" sz="4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altLang="zh-TW" sz="4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54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權重*</a:t>
                      </a:r>
                      <a:r>
                        <a:rPr lang="en-US" altLang="zh-TW" sz="48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TW" altLang="en-US" sz="48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altLang="zh-TW" sz="48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48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以各校設定為準</a:t>
                      </a:r>
                      <a:endParaRPr lang="zh-TW" altLang="en-US" sz="3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128838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升學變革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7638"/>
            <a:ext cx="8435280" cy="5179714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未來方向：</a:t>
            </a:r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配合新課綱之實施，技專校院將以</a:t>
            </a:r>
            <a:r>
              <a:rPr lang="zh-TW" altLang="en-US" sz="3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甄選入學</a:t>
            </a:r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主要招生</a:t>
            </a:r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管道，聯合登記分發為次要招生管道。 </a:t>
            </a:r>
          </a:p>
          <a:p>
            <a:pPr lvl="1"/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甄選入學</a:t>
            </a:r>
            <a:r>
              <a:rPr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：招生名額從</a:t>
            </a:r>
            <a:r>
              <a:rPr lang="en-US" altLang="zh-TW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50%→70%</a:t>
            </a:r>
            <a:br>
              <a:rPr lang="en-US" altLang="zh-TW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逐年</a:t>
            </a: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降低第二階段統測</a:t>
            </a:r>
            <a:r>
              <a:rPr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佔甄選總成績</a:t>
            </a: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比率</a:t>
            </a:r>
          </a:p>
          <a:p>
            <a:pPr lvl="1"/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登記分發</a:t>
            </a:r>
            <a:r>
              <a:rPr lang="zh-TW" altLang="en-US" sz="32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：招生名額從</a:t>
            </a:r>
            <a:r>
              <a:rPr lang="en-US" altLang="zh-TW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40%→25%</a:t>
            </a:r>
          </a:p>
          <a:p>
            <a:pPr lvl="1"/>
            <a:r>
              <a:rPr lang="zh-TW" altLang="en-US" sz="32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科技校院繁星計畫、甄選入學就業體驗組、特殊選才聯合 招生等其他管道合計招生名額規劃為</a:t>
            </a:r>
            <a:r>
              <a:rPr lang="en-US" altLang="zh-TW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en-US" altLang="zh-TW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%</a:t>
            </a:r>
            <a:endParaRPr lang="en-US" altLang="zh-TW" sz="32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36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8568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35485" y="-32077"/>
            <a:ext cx="8229600" cy="11430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升學變革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509" y="1046303"/>
            <a:ext cx="9160768" cy="5794186"/>
          </a:xfrm>
        </p:spPr>
      </p:pic>
    </p:spTree>
    <p:extLst>
      <p:ext uri="{BB962C8B-B14F-4D97-AF65-F5344CB8AC3E}">
        <p14:creationId xmlns:p14="http://schemas.microsoft.com/office/powerpoint/2010/main" val="115195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6"/>
          <p:cNvSpPr>
            <a:spLocks noGrp="1" noChangeArrowheads="1"/>
          </p:cNvSpPr>
          <p:nvPr>
            <p:ph idx="1"/>
          </p:nvPr>
        </p:nvSpPr>
        <p:spPr>
          <a:xfrm>
            <a:off x="827088" y="1989138"/>
            <a:ext cx="7543800" cy="4114800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zh-TW" altLang="en-US" sz="8800" b="1" dirty="0" smtClean="0">
                <a:solidFill>
                  <a:srgbClr val="C00000"/>
                </a:solidFill>
                <a:latin typeface="華康超圓體" panose="020F0C09000000000000" pitchFamily="49" charset="-120"/>
                <a:ea typeface="華康超圓體" panose="020F0C09000000000000" pitchFamily="49" charset="-120"/>
              </a:rPr>
              <a:t>簡報完畢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zh-TW" altLang="en-US" sz="8800" b="1" dirty="0" smtClean="0">
                <a:solidFill>
                  <a:srgbClr val="C00000"/>
                </a:solidFill>
                <a:latin typeface="華康超圓體" panose="020F0C09000000000000" pitchFamily="49" charset="-120"/>
                <a:ea typeface="華康超圓體" panose="020F0C09000000000000" pitchFamily="49" charset="-120"/>
              </a:rPr>
              <a:t>感謝聆聽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學年學分制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zh-TW" altLang="en-US" sz="40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何謂</a:t>
            </a: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學分</a:t>
            </a:r>
            <a:endParaRPr lang="en-US" altLang="zh-TW" sz="4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學生學期學業成績及格基準之科目，授予學分</a:t>
            </a:r>
          </a:p>
          <a:p>
            <a:pPr>
              <a:defRPr/>
            </a:pPr>
            <a:r>
              <a:rPr lang="zh-TW" altLang="en-US" sz="40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學期學業</a:t>
            </a: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成績</a:t>
            </a:r>
            <a:r>
              <a:rPr lang="zh-TW" altLang="en-US" sz="40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如何計算</a:t>
            </a:r>
          </a:p>
          <a:p>
            <a:pPr lvl="1">
              <a:defRPr/>
            </a:pPr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期中考查成績</a:t>
            </a:r>
            <a:r>
              <a:rPr lang="en-US" altLang="zh-TW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佔</a:t>
            </a:r>
            <a:r>
              <a:rPr lang="en-US" altLang="zh-TW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30%(</a:t>
            </a:r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每學期舉行</a:t>
            </a:r>
            <a:r>
              <a:rPr lang="en-US" altLang="zh-TW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～</a:t>
            </a:r>
            <a:r>
              <a:rPr lang="en-US" altLang="zh-TW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</a:t>
            </a:r>
            <a:r>
              <a:rPr lang="en-US" altLang="zh-TW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>
              <a:defRPr/>
            </a:pP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期末</a:t>
            </a:r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考查成績</a:t>
            </a:r>
            <a:r>
              <a:rPr lang="en-US" altLang="zh-TW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佔</a:t>
            </a:r>
            <a:r>
              <a:rPr lang="en-US" altLang="zh-TW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30%</a:t>
            </a:r>
            <a:endParaRPr lang="en-US" altLang="zh-TW" sz="3600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sz="3600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日常</a:t>
            </a:r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考查成績</a:t>
            </a:r>
            <a:r>
              <a:rPr lang="en-US" altLang="zh-TW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佔</a:t>
            </a:r>
            <a:r>
              <a:rPr lang="en-US" altLang="zh-TW" sz="3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40%</a:t>
            </a:r>
          </a:p>
          <a:p>
            <a:pPr lvl="1" eaLnBrk="1" hangingPunct="1">
              <a:buFontTx/>
              <a:buNone/>
              <a:defRPr/>
            </a:pPr>
            <a:endParaRPr lang="en-US" altLang="zh-TW" dirty="0" smtClean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0192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學年學分制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</a:t>
            </a:r>
            <a:r>
              <a:rPr lang="zh-TW" altLang="en-US" sz="28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學業成績如何計算</a:t>
            </a:r>
            <a:endParaRPr lang="en-US" altLang="zh-TW" sz="2800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zh-TW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該學</a:t>
            </a:r>
            <a:r>
              <a:rPr lang="zh-TW" altLang="zh-TW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年該</a:t>
            </a:r>
            <a:r>
              <a:rPr lang="zh-TW" altLang="zh-TW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科目各學期學業成績</a:t>
            </a:r>
            <a: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平均</a:t>
            </a:r>
            <a:r>
              <a:rPr lang="zh-TW" altLang="zh-TW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endParaRPr lang="en-US" altLang="zh-TW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buFontTx/>
              <a:buNone/>
              <a:defRPr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548754"/>
              </p:ext>
            </p:extLst>
          </p:nvPr>
        </p:nvGraphicFramePr>
        <p:xfrm>
          <a:off x="107504" y="2852936"/>
          <a:ext cx="8856984" cy="34442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sz="2800" dirty="0"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國文</a:t>
                      </a:r>
                      <a:r>
                        <a:rPr lang="en-US" altLang="zh-TW" sz="28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(4</a:t>
                      </a:r>
                      <a:r>
                        <a:rPr lang="zh-TW" altLang="en-US" sz="28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學分</a:t>
                      </a:r>
                      <a:r>
                        <a:rPr lang="en-US" altLang="zh-TW" sz="28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)</a:t>
                      </a:r>
                      <a:endParaRPr lang="zh-TW" altLang="en-US" sz="2800" dirty="0"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英文</a:t>
                      </a:r>
                      <a:r>
                        <a:rPr lang="en-US" altLang="zh-TW" sz="28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(4</a:t>
                      </a:r>
                      <a:r>
                        <a:rPr lang="zh-TW" altLang="en-US" sz="28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學分</a:t>
                      </a:r>
                      <a:r>
                        <a:rPr lang="en-US" altLang="zh-TW" sz="28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)</a:t>
                      </a:r>
                      <a:endParaRPr lang="zh-TW" altLang="en-US" sz="2800" dirty="0"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數學</a:t>
                      </a:r>
                      <a:r>
                        <a:rPr lang="en-US" altLang="zh-TW" sz="28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(4</a:t>
                      </a:r>
                      <a:r>
                        <a:rPr lang="zh-TW" altLang="en-US" sz="28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學分</a:t>
                      </a:r>
                      <a:r>
                        <a:rPr lang="en-US" altLang="zh-TW" sz="28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)</a:t>
                      </a:r>
                      <a:endParaRPr lang="zh-TW" altLang="en-US" sz="2800" dirty="0"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rgbClr val="0000FF"/>
                          </a:solidFill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上學期</a:t>
                      </a:r>
                      <a:endParaRPr lang="zh-TW" altLang="en-US" sz="2800" dirty="0">
                        <a:solidFill>
                          <a:srgbClr val="0000FF"/>
                        </a:solidFill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solidFill>
                            <a:srgbClr val="0000FF"/>
                          </a:solidFill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70</a:t>
                      </a:r>
                      <a:endParaRPr lang="zh-TW" altLang="en-US" sz="2800" dirty="0">
                        <a:solidFill>
                          <a:srgbClr val="0000FF"/>
                        </a:solidFill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solidFill>
                            <a:srgbClr val="FF0000"/>
                          </a:solidFill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50</a:t>
                      </a:r>
                    </a:p>
                    <a:p>
                      <a:pPr algn="ctr"/>
                      <a:r>
                        <a:rPr lang="zh-TW" altLang="en-US" sz="2800" b="1" dirty="0" smtClean="0">
                          <a:solidFill>
                            <a:srgbClr val="FF0000"/>
                          </a:solidFill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不須重修</a:t>
                      </a:r>
                      <a:endParaRPr lang="zh-TW" altLang="en-US" sz="2800" dirty="0" smtClean="0">
                        <a:solidFill>
                          <a:srgbClr val="FF0000"/>
                        </a:solidFill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solidFill>
                            <a:srgbClr val="0000FF"/>
                          </a:solidFill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70</a:t>
                      </a:r>
                      <a:endParaRPr lang="zh-TW" altLang="en-US" sz="2800" dirty="0">
                        <a:solidFill>
                          <a:srgbClr val="0000FF"/>
                        </a:solidFill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rgbClr val="0000FF"/>
                          </a:solidFill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下學期</a:t>
                      </a:r>
                      <a:endParaRPr lang="en-US" altLang="zh-TW" sz="2800" dirty="0" smtClean="0">
                        <a:solidFill>
                          <a:srgbClr val="0000FF"/>
                        </a:solidFill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solidFill>
                            <a:srgbClr val="0000FF"/>
                          </a:solidFill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60</a:t>
                      </a:r>
                      <a:endParaRPr lang="zh-TW" altLang="en-US" sz="2800" dirty="0">
                        <a:solidFill>
                          <a:srgbClr val="0000FF"/>
                        </a:solidFill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>
                          <a:solidFill>
                            <a:srgbClr val="0000FF"/>
                          </a:solidFill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70</a:t>
                      </a:r>
                      <a:endParaRPr lang="zh-TW" altLang="en-US" sz="2800" dirty="0">
                        <a:solidFill>
                          <a:srgbClr val="FF0000"/>
                        </a:solidFill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0" dirty="0" smtClean="0">
                          <a:solidFill>
                            <a:srgbClr val="FF0000"/>
                          </a:solidFill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 smtClean="0">
                          <a:solidFill>
                            <a:srgbClr val="FF0000"/>
                          </a:solidFill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須重修</a:t>
                      </a:r>
                      <a:endParaRPr lang="zh-TW" altLang="en-US" sz="2800" dirty="0" smtClean="0">
                        <a:solidFill>
                          <a:srgbClr val="FF0000"/>
                        </a:solidFill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rgbClr val="0000FF"/>
                          </a:solidFill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學年平均</a:t>
                      </a:r>
                      <a:endParaRPr lang="zh-TW" altLang="en-US" sz="2800" dirty="0">
                        <a:solidFill>
                          <a:srgbClr val="0000FF"/>
                        </a:solidFill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solidFill>
                            <a:srgbClr val="0000FF"/>
                          </a:solidFill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65</a:t>
                      </a:r>
                      <a:endParaRPr lang="zh-TW" altLang="en-US" sz="2800" dirty="0">
                        <a:solidFill>
                          <a:srgbClr val="0000FF"/>
                        </a:solidFill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solidFill>
                            <a:srgbClr val="0000FF"/>
                          </a:solidFill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60</a:t>
                      </a:r>
                      <a:endParaRPr lang="zh-TW" altLang="en-US" sz="2800" dirty="0">
                        <a:solidFill>
                          <a:srgbClr val="0000FF"/>
                        </a:solidFill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rgbClr val="FF0000"/>
                          </a:solidFill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50</a:t>
                      </a:r>
                      <a:endParaRPr lang="zh-TW" altLang="en-US" sz="2800" b="0" dirty="0">
                        <a:solidFill>
                          <a:srgbClr val="FF0000"/>
                        </a:solidFill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rgbClr val="0000FF"/>
                          </a:solidFill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學年取得學分</a:t>
                      </a:r>
                      <a:endParaRPr lang="zh-TW" altLang="en-US" sz="2800" dirty="0">
                        <a:solidFill>
                          <a:srgbClr val="0000FF"/>
                        </a:solidFill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 smtClean="0">
                          <a:solidFill>
                            <a:srgbClr val="FF0000"/>
                          </a:solidFill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8</a:t>
                      </a:r>
                      <a:r>
                        <a:rPr lang="zh-TW" altLang="en-US" sz="2800" b="1" dirty="0" smtClean="0">
                          <a:solidFill>
                            <a:srgbClr val="FF0000"/>
                          </a:solidFill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學分</a:t>
                      </a:r>
                      <a:endParaRPr lang="zh-TW" altLang="en-US" sz="2800" b="1" dirty="0">
                        <a:solidFill>
                          <a:srgbClr val="FF0000"/>
                        </a:solidFill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 smtClean="0">
                          <a:solidFill>
                            <a:srgbClr val="FF0000"/>
                          </a:solidFill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8</a:t>
                      </a:r>
                      <a:r>
                        <a:rPr lang="zh-TW" altLang="en-US" sz="2800" b="1" dirty="0" smtClean="0">
                          <a:solidFill>
                            <a:srgbClr val="FF0000"/>
                          </a:solidFill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學分</a:t>
                      </a:r>
                      <a:endParaRPr lang="zh-TW" altLang="en-US" sz="2800" b="1" dirty="0">
                        <a:solidFill>
                          <a:srgbClr val="FF0000"/>
                        </a:solidFill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1" dirty="0" smtClean="0">
                          <a:solidFill>
                            <a:srgbClr val="FF0000"/>
                          </a:solidFill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4</a:t>
                      </a:r>
                      <a:r>
                        <a:rPr lang="zh-TW" altLang="en-US" sz="2800" b="1" dirty="0" smtClean="0">
                          <a:solidFill>
                            <a:srgbClr val="FF0000"/>
                          </a:solidFill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學分</a:t>
                      </a:r>
                      <a:endParaRPr lang="zh-TW" altLang="en-US" sz="2800" b="1" dirty="0">
                        <a:solidFill>
                          <a:srgbClr val="FF0000"/>
                        </a:solidFill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837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609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學年學分制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143248"/>
            <a:ext cx="8229600" cy="4684390"/>
          </a:xfrm>
        </p:spPr>
        <p:txBody>
          <a:bodyPr/>
          <a:lstStyle/>
          <a:p>
            <a:pPr>
              <a:defRPr/>
            </a:pPr>
            <a:r>
              <a:rPr lang="zh-TW" altLang="en-US" sz="2600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若學生各學年度取得之學分數，未達該學年度修習總學分數二分之一者，</a:t>
            </a:r>
            <a:r>
              <a:rPr lang="zh-TW" altLang="en-US" sz="2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得重讀</a:t>
            </a:r>
            <a:endParaRPr lang="en-US" altLang="zh-TW" sz="2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buFontTx/>
              <a:buNone/>
              <a:defRPr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552105"/>
              </p:ext>
            </p:extLst>
          </p:nvPr>
        </p:nvGraphicFramePr>
        <p:xfrm>
          <a:off x="899592" y="2204864"/>
          <a:ext cx="7128792" cy="18288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82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2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2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2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sz="2400" dirty="0"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應修</a:t>
                      </a:r>
                      <a:endParaRPr lang="zh-TW" altLang="en-US" sz="2400" dirty="0"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實得</a:t>
                      </a:r>
                      <a:endParaRPr lang="zh-TW" altLang="en-US" sz="2400" dirty="0"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solidFill>
                            <a:srgbClr val="FF0000"/>
                          </a:solidFill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升級</a:t>
                      </a:r>
                      <a:endParaRPr lang="zh-TW" altLang="en-US" sz="3200" b="1" dirty="0">
                        <a:solidFill>
                          <a:srgbClr val="FF0000"/>
                        </a:solidFill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上學期</a:t>
                      </a:r>
                      <a:endParaRPr lang="zh-TW" altLang="en-US" sz="2400" dirty="0"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31</a:t>
                      </a:r>
                      <a:endParaRPr lang="zh-TW" altLang="en-US" sz="2400" dirty="0"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16</a:t>
                      </a:r>
                      <a:endParaRPr lang="zh-TW" altLang="en-US" sz="2400" dirty="0"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下學期</a:t>
                      </a:r>
                      <a:endParaRPr lang="en-US" altLang="zh-TW" sz="2400" dirty="0" smtClean="0"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31</a:t>
                      </a:r>
                      <a:endParaRPr lang="zh-TW" altLang="en-US" sz="2400" dirty="0"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17</a:t>
                      </a:r>
                      <a:endParaRPr lang="zh-TW" altLang="en-US" sz="2400" dirty="0"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學年合計</a:t>
                      </a:r>
                      <a:endParaRPr lang="zh-TW" altLang="en-US" sz="2400" dirty="0"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62</a:t>
                      </a:r>
                      <a:endParaRPr lang="zh-TW" altLang="en-US" sz="2400" dirty="0"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solidFill>
                            <a:srgbClr val="FF0000"/>
                          </a:solidFill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33</a:t>
                      </a:r>
                      <a:endParaRPr lang="zh-TW" altLang="en-US" sz="2400" b="1" dirty="0">
                        <a:solidFill>
                          <a:srgbClr val="FF0000"/>
                        </a:solidFill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425103"/>
              </p:ext>
            </p:extLst>
          </p:nvPr>
        </p:nvGraphicFramePr>
        <p:xfrm>
          <a:off x="899592" y="4221088"/>
          <a:ext cx="7128792" cy="18288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82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2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2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2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sz="2400" dirty="0"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應修</a:t>
                      </a:r>
                      <a:endParaRPr lang="zh-TW" altLang="en-US" sz="2400" dirty="0"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實得</a:t>
                      </a:r>
                      <a:endParaRPr lang="zh-TW" altLang="en-US" sz="2400" dirty="0"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solidFill>
                            <a:srgbClr val="FF0000"/>
                          </a:solidFill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得重讀</a:t>
                      </a:r>
                      <a:endParaRPr lang="zh-TW" altLang="en-US" sz="3200" b="1" dirty="0">
                        <a:solidFill>
                          <a:srgbClr val="FF0000"/>
                        </a:solidFill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上學期</a:t>
                      </a:r>
                      <a:endParaRPr lang="zh-TW" altLang="en-US" sz="2400" dirty="0"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31</a:t>
                      </a:r>
                      <a:endParaRPr lang="zh-TW" altLang="en-US" sz="2400" dirty="0"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16</a:t>
                      </a:r>
                      <a:endParaRPr lang="zh-TW" altLang="en-US" sz="2400" dirty="0"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下學期</a:t>
                      </a:r>
                      <a:endParaRPr lang="en-US" altLang="zh-TW" sz="2400" dirty="0" smtClean="0"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31</a:t>
                      </a:r>
                      <a:endParaRPr lang="zh-TW" altLang="en-US" sz="2400" dirty="0"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14</a:t>
                      </a:r>
                      <a:endParaRPr lang="zh-TW" altLang="en-US" sz="2400" dirty="0"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學年合計</a:t>
                      </a:r>
                      <a:endParaRPr lang="zh-TW" altLang="en-US" sz="2400" dirty="0"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62</a:t>
                      </a:r>
                      <a:endParaRPr lang="zh-TW" altLang="en-US" sz="2400" dirty="0"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 smtClean="0">
                          <a:solidFill>
                            <a:srgbClr val="FF0000"/>
                          </a:solidFill>
                          <a:latin typeface="華康中黑體" panose="020B0509000000000000" pitchFamily="49" charset="-120"/>
                          <a:ea typeface="華康中黑體" panose="020B0509000000000000" pitchFamily="49" charset="-120"/>
                        </a:rPr>
                        <a:t>30</a:t>
                      </a:r>
                      <a:endParaRPr lang="zh-TW" altLang="en-US" sz="2400" b="1" dirty="0">
                        <a:solidFill>
                          <a:srgbClr val="FF0000"/>
                        </a:solidFill>
                        <a:latin typeface="華康中黑體" panose="020B0509000000000000" pitchFamily="49" charset="-120"/>
                        <a:ea typeface="華康中黑體" panose="020B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1547664" y="6208315"/>
            <a:ext cx="73495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選擇升級的同學需注意學分重修，避免未達畢業條件 </a:t>
            </a:r>
          </a:p>
        </p:txBody>
      </p:sp>
      <p:cxnSp>
        <p:nvCxnSpPr>
          <p:cNvPr id="4" name="直線單箭頭接點 3"/>
          <p:cNvCxnSpPr/>
          <p:nvPr/>
        </p:nvCxnSpPr>
        <p:spPr>
          <a:xfrm>
            <a:off x="7164288" y="5503601"/>
            <a:ext cx="0" cy="73371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22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畢業條件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00200"/>
            <a:ext cx="8568952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職業類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新課綱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畢業學分數：至少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160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學分</a:t>
            </a: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及格</a:t>
            </a:r>
            <a:r>
              <a:rPr lang="en-US" altLang="zh-TW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共修習</a:t>
            </a:r>
            <a:r>
              <a:rPr lang="en-US" altLang="zh-TW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190</a:t>
            </a: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學分</a:t>
            </a:r>
            <a:r>
              <a:rPr lang="en-US" altLang="zh-TW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部定科目及格率：</a:t>
            </a:r>
            <a:r>
              <a:rPr lang="en-US" altLang="zh-TW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85</a:t>
            </a:r>
            <a:r>
              <a:rPr lang="en-US" altLang="zh-TW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%</a:t>
            </a:r>
            <a:endParaRPr lang="en-US" altLang="zh-TW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專業及實習科目需修</a:t>
            </a:r>
            <a:r>
              <a:rPr lang="en-US" altLang="zh-TW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</a:t>
            </a: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學分以上</a:t>
            </a:r>
            <a:endParaRPr lang="en-US" altLang="zh-TW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專業及實習科目：至少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60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學分</a:t>
            </a: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以上及格</a:t>
            </a:r>
          </a:p>
          <a:p>
            <a:pPr lvl="1">
              <a:defRPr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實習</a:t>
            </a:r>
            <a:r>
              <a:rPr lang="en-US" altLang="zh-TW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實務</a:t>
            </a:r>
            <a:r>
              <a:rPr lang="en-US" altLang="zh-TW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科目：</a:t>
            </a: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至少</a:t>
            </a:r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45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學分</a:t>
            </a: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以上及格</a:t>
            </a:r>
          </a:p>
          <a:p>
            <a:pPr lvl="1">
              <a:defRPr/>
            </a:pP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德行</a:t>
            </a: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評量之獎懲紀錄相抵後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未滿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大過</a:t>
            </a:r>
          </a:p>
          <a:p>
            <a:pPr eaLnBrk="1" hangingPunct="1">
              <a:defRPr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8844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畢業條件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體育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班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新課綱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畢業學分數：至少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150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學分</a:t>
            </a:r>
            <a:endParaRPr lang="zh-TW" altLang="en-US" b="1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部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定必修一般科目</a:t>
            </a: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至少須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80%</a:t>
            </a: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及格</a:t>
            </a:r>
            <a:endParaRPr lang="zh-TW" altLang="en-US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部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定必修體育專業科目</a:t>
            </a: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至少須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85%</a:t>
            </a: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及格</a:t>
            </a:r>
            <a:endParaRPr lang="zh-TW" altLang="en-US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選修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科目</a:t>
            </a: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學分至少須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70%</a:t>
            </a: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及格</a:t>
            </a:r>
            <a:endParaRPr lang="zh-TW" altLang="en-US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德</a:t>
            </a: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行評量之獎懲紀錄相抵後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未滿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大過</a:t>
            </a:r>
            <a:endParaRPr lang="zh-TW" altLang="en-US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defRPr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9626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畢業條件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專業技能班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高二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畢業學分</a:t>
            </a:r>
            <a:r>
              <a:rPr lang="en-US" altLang="zh-TW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至少</a:t>
            </a: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150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學分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部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定必修科目</a:t>
            </a:r>
            <a:r>
              <a:rPr lang="en-US" altLang="zh-TW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56</a:t>
            </a: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學分均須修習，並至少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85%</a:t>
            </a: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及格</a:t>
            </a:r>
            <a:endParaRPr lang="zh-TW" altLang="en-US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專業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科目及實習科目</a:t>
            </a: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至少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學分</a:t>
            </a: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及格</a:t>
            </a:r>
            <a:r>
              <a:rPr lang="en-US" altLang="zh-TW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實習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實驗、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實務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科目</a:t>
            </a: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至少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學分</a:t>
            </a: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以上</a:t>
            </a: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及格</a:t>
            </a:r>
            <a:endParaRPr lang="zh-TW" altLang="en-US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德行</a:t>
            </a: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評量之獎懲紀錄相抵後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未滿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大過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defRPr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1452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22823</TotalTime>
  <Words>1703</Words>
  <Application>Microsoft Office PowerPoint</Application>
  <PresentationFormat>如螢幕大小 (4:3)</PresentationFormat>
  <Paragraphs>431</Paragraphs>
  <Slides>38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38</vt:i4>
      </vt:variant>
    </vt:vector>
  </HeadingPairs>
  <TitlesOfParts>
    <vt:vector size="49" baseType="lpstr">
      <vt:lpstr>華康中黑體</vt:lpstr>
      <vt:lpstr>華康中圓體</vt:lpstr>
      <vt:lpstr>華康超圓體</vt:lpstr>
      <vt:lpstr>微軟正黑體</vt:lpstr>
      <vt:lpstr>新細明體</vt:lpstr>
      <vt:lpstr>Arial</vt:lpstr>
      <vt:lpstr>Calibri</vt:lpstr>
      <vt:lpstr>Tahoma</vt:lpstr>
      <vt:lpstr>Times New Roman</vt:lpstr>
      <vt:lpstr>Wingdings</vt:lpstr>
      <vt:lpstr>Office 佈景主題</vt:lpstr>
      <vt:lpstr>臺北市立松山家商 110學年度第1學期 學校日 教學說明 簡報</vt:lpstr>
      <vt:lpstr>簡報大綱</vt:lpstr>
      <vt:lpstr>成績評量</vt:lpstr>
      <vt:lpstr>學年學分制</vt:lpstr>
      <vt:lpstr>學年學分制</vt:lpstr>
      <vt:lpstr>學年學分制</vt:lpstr>
      <vt:lpstr>畢業條件</vt:lpstr>
      <vt:lpstr>畢業條件</vt:lpstr>
      <vt:lpstr>畢業條件</vt:lpstr>
      <vt:lpstr>未達畢業標準</vt:lpstr>
      <vt:lpstr>教學輔導措施</vt:lpstr>
      <vt:lpstr>補救教學-1</vt:lpstr>
      <vt:lpstr>補救教學-2</vt:lpstr>
      <vt:lpstr>重補修-1</vt:lpstr>
      <vt:lpstr>重補修-2</vt:lpstr>
      <vt:lpstr>重補修-3</vt:lpstr>
      <vt:lpstr>高二同校跨群選修課</vt:lpstr>
      <vt:lpstr>110學年度 同校跨群選修 實施方式 </vt:lpstr>
      <vt:lpstr>110學年度同校跨群選修課</vt:lpstr>
      <vt:lpstr>配套教學措施-1</vt:lpstr>
      <vt:lpstr>配套教學措施-2</vt:lpstr>
      <vt:lpstr>配套教學措施-3</vt:lpstr>
      <vt:lpstr>學生資源</vt:lpstr>
      <vt:lpstr>升學進路</vt:lpstr>
      <vt:lpstr>技術型高中學生升學進路</vt:lpstr>
      <vt:lpstr>體育班學生升學進路</vt:lpstr>
      <vt:lpstr>畢業生升學概況</vt:lpstr>
      <vt:lpstr>106～109學年度畢業生升學概況</vt:lpstr>
      <vt:lpstr>106～109學年畢業生升學概況</vt:lpstr>
      <vt:lpstr>106～109學年畢業生升學概況(商管群)</vt:lpstr>
      <vt:lpstr>106～109學年畢業生升學概況(設計群)</vt:lpstr>
      <vt:lpstr>106～109學年畢業生升學概況(外語群)</vt:lpstr>
      <vt:lpstr>106～109學年畢業生升學概況(體育班)</vt:lpstr>
      <vt:lpstr>升學變革</vt:lpstr>
      <vt:lpstr>升學變革(續)</vt:lpstr>
      <vt:lpstr>升學變革(續)</vt:lpstr>
      <vt:lpstr>升學變革(續)</vt:lpstr>
      <vt:lpstr>PowerPoint 簡報</vt:lpstr>
    </vt:vector>
  </TitlesOfParts>
  <Company>tt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臺北市立松山家商 97學年度第一學期 學校日</dc:title>
  <dc:creator>tt</dc:creator>
  <cp:lastModifiedBy>User_AD</cp:lastModifiedBy>
  <cp:revision>199</cp:revision>
  <dcterms:created xsi:type="dcterms:W3CDTF">2008-09-20T22:38:08Z</dcterms:created>
  <dcterms:modified xsi:type="dcterms:W3CDTF">2021-09-23T03:29:06Z</dcterms:modified>
</cp:coreProperties>
</file>