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73" r:id="rId3"/>
    <p:sldId id="296" r:id="rId4"/>
    <p:sldId id="258" r:id="rId5"/>
    <p:sldId id="283" r:id="rId6"/>
    <p:sldId id="287" r:id="rId7"/>
    <p:sldId id="288" r:id="rId8"/>
    <p:sldId id="293" r:id="rId9"/>
    <p:sldId id="290" r:id="rId10"/>
    <p:sldId id="295" r:id="rId11"/>
    <p:sldId id="291" r:id="rId12"/>
    <p:sldId id="294" r:id="rId13"/>
    <p:sldId id="257" r:id="rId14"/>
    <p:sldId id="28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137859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400117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627082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zh-TW" altLang="en-US" smtClean="0"/>
              <a:t>按一下以編輯母片標題樣式</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93756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1147541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zh-TW" altLang="en-US" smtClean="0"/>
              <a:t>按一下以編輯母片標題樣式</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3" name="Date Placeholder 2"/>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72894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zh-TW" altLang="en-US" smtClean="0"/>
              <a:t>按一下以編輯母片標題樣式</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3" name="Date Placeholder 2"/>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3121763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1635117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248406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421822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369589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46737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85346" y="2912232"/>
            <a:ext cx="3830406" cy="287896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4629150" y="2912232"/>
            <a:ext cx="3821518" cy="287896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190113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247847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190233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2237877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32BDAD58-79BF-4E13-A30F-345A407D106F}" type="datetimeFigureOut">
              <a:rPr lang="zh-TW" altLang="en-US" smtClean="0"/>
              <a:t>2023/2/4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201664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2BDAD58-79BF-4E13-A30F-345A407D106F}" type="datetimeFigureOut">
              <a:rPr lang="zh-TW" altLang="en-US" smtClean="0"/>
              <a:t>2023/2/4</a:t>
            </a:fld>
            <a:endParaRPr lang="zh-TW" alt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5EFAC2C-B644-4F41-AD06-C3294C12D5DA}" type="slidenum">
              <a:rPr lang="zh-TW" altLang="en-US" smtClean="0"/>
              <a:t>‹#›</a:t>
            </a:fld>
            <a:endParaRPr lang="zh-TW" altLang="en-US"/>
          </a:p>
        </p:txBody>
      </p:sp>
    </p:spTree>
    <p:extLst>
      <p:ext uri="{BB962C8B-B14F-4D97-AF65-F5344CB8AC3E}">
        <p14:creationId xmlns:p14="http://schemas.microsoft.com/office/powerpoint/2010/main" val="778365824"/>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svs.tp.edu.tw/var/file/0/1000/img/40/401285060.pdf" TargetMode="External"/><Relationship Id="rId2" Type="http://schemas.openxmlformats.org/officeDocument/2006/relationships/hyperlink" Target="https://ioh.t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79512" y="260648"/>
            <a:ext cx="8712968" cy="1828800"/>
          </a:xfrm>
        </p:spPr>
        <p:txBody>
          <a:bodyPr>
            <a:normAutofit fontScale="90000"/>
          </a:bodyPr>
          <a:lstStyle/>
          <a:p>
            <a:pPr algn="ctr"/>
            <a:r>
              <a:rPr lang="en-US" altLang="zh-TW" b="0" i="0" u="none" strike="noStrike" baseline="0" dirty="0" smtClean="0">
                <a:latin typeface="Times New Roman" panose="02020603050405020304" pitchFamily="18" charset="0"/>
                <a:ea typeface="標楷體" panose="03000509000000000000" pitchFamily="65" charset="-120"/>
                <a:cs typeface="Times New Roman" panose="02020603050405020304" pitchFamily="18" charset="0"/>
              </a:rPr>
              <a:t>112 </a:t>
            </a:r>
            <a:r>
              <a:rPr lang="zh-TW" altLang="en-US" b="0" i="0" u="none" strike="noStrike" baseline="0" dirty="0" smtClean="0">
                <a:latin typeface="Times New Roman" panose="02020603050405020304" pitchFamily="18" charset="0"/>
                <a:ea typeface="標楷體" panose="03000509000000000000" pitchFamily="65" charset="-120"/>
                <a:cs typeface="Times New Roman" panose="02020603050405020304" pitchFamily="18" charset="0"/>
              </a:rPr>
              <a:t>學年度</a:t>
            </a:r>
            <a:r>
              <a:rPr lang="en-US" altLang="zh-TW" b="0" i="0" u="none" strike="noStrike" baseline="0" dirty="0" smtClean="0">
                <a:latin typeface="Times New Roman" panose="02020603050405020304" pitchFamily="18" charset="0"/>
                <a:ea typeface="標楷體" panose="03000509000000000000" pitchFamily="65" charset="-120"/>
                <a:cs typeface="Times New Roman" panose="02020603050405020304" pitchFamily="18" charset="0"/>
              </a:rPr>
              <a:t/>
            </a:r>
            <a:br>
              <a:rPr lang="en-US" altLang="zh-TW" b="0" i="0" u="none" strike="noStrike" baseline="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b="0" i="0" u="none" strike="noStrike" baseline="0" dirty="0" smtClean="0">
                <a:latin typeface="Times New Roman" panose="02020603050405020304" pitchFamily="18" charset="0"/>
                <a:ea typeface="標楷體" panose="03000509000000000000" pitchFamily="65" charset="-120"/>
                <a:cs typeface="Times New Roman" panose="02020603050405020304" pitchFamily="18" charset="0"/>
              </a:rPr>
              <a:t>科技校院繁星校內推薦甄選</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說明會</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副標題 2"/>
          <p:cNvSpPr>
            <a:spLocks noGrp="1"/>
          </p:cNvSpPr>
          <p:nvPr>
            <p:ph type="subTitle" idx="1"/>
          </p:nvPr>
        </p:nvSpPr>
        <p:spPr>
          <a:xfrm>
            <a:off x="899592" y="3789040"/>
            <a:ext cx="7406640" cy="2232248"/>
          </a:xfrm>
        </p:spPr>
        <p:txBody>
          <a:bodyPr>
            <a:normAutofit/>
          </a:bodyPr>
          <a:lstStyle/>
          <a:p>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時間：</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112/02/17(</a:t>
            </a: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五</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15</a:t>
            </a: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16</a:t>
            </a: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00</a:t>
            </a:r>
          </a:p>
          <a:p>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地點：視聽中心</a:t>
            </a:r>
            <a:endPar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報告人：註冊組長  王秋文</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分機</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220)</a:t>
            </a:r>
            <a:endParaRPr lang="zh-TW" altLang="en-US" sz="3200" dirty="0"/>
          </a:p>
        </p:txBody>
      </p:sp>
    </p:spTree>
    <p:extLst>
      <p:ext uri="{BB962C8B-B14F-4D97-AF65-F5344CB8AC3E}">
        <p14:creationId xmlns:p14="http://schemas.microsoft.com/office/powerpoint/2010/main" val="2845270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97895" y="158463"/>
            <a:ext cx="7765321" cy="1326321"/>
          </a:xfrm>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肆、作業程序</a:t>
            </a:r>
            <a:r>
              <a:rPr lang="en-US" altLang="zh-TW" sz="4400" dirty="0" smtClean="0">
                <a:solidFill>
                  <a:srgbClr val="FFC000"/>
                </a:solidFill>
                <a:latin typeface="標楷體" panose="03000509000000000000" pitchFamily="65" charset="-120"/>
                <a:ea typeface="標楷體" panose="03000509000000000000" pitchFamily="65" charset="-120"/>
              </a:rPr>
              <a:t>(</a:t>
            </a:r>
            <a:r>
              <a:rPr lang="zh-TW" altLang="en-US" sz="4400" b="1" dirty="0" smtClean="0">
                <a:solidFill>
                  <a:srgbClr val="FFC000"/>
                </a:solidFill>
                <a:latin typeface="標楷體" panose="03000509000000000000" pitchFamily="65" charset="-120"/>
                <a:ea typeface="標楷體" panose="03000509000000000000" pitchFamily="65" charset="-120"/>
              </a:rPr>
              <a:t>校內</a:t>
            </a:r>
            <a:r>
              <a:rPr lang="en-US" altLang="zh-TW" sz="4400" dirty="0" smtClean="0">
                <a:solidFill>
                  <a:srgbClr val="FFC000"/>
                </a:solidFill>
                <a:latin typeface="標楷體" panose="03000509000000000000" pitchFamily="65" charset="-120"/>
                <a:ea typeface="標楷體" panose="03000509000000000000" pitchFamily="65" charset="-120"/>
              </a:rPr>
              <a:t>)</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0" y="1484784"/>
            <a:ext cx="9144000" cy="5184576"/>
          </a:xfrm>
        </p:spPr>
        <p:txBody>
          <a:bodyPr>
            <a:noAutofit/>
          </a:bodyPr>
          <a:lstStyle/>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一、校內報名表件</a:t>
            </a:r>
            <a:r>
              <a:rPr lang="zh-TW" altLang="en-US" sz="2800" dirty="0" smtClean="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3/1</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三</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中午</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前</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繳交</a:t>
            </a:r>
            <a:r>
              <a:rPr lang="en-US" altLang="zh-TW" sz="28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志願</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預</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填表</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文件</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學生</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可選填</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該群</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或</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不分</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群</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志願</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招生群別</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至</a:t>
            </a:r>
            <a:endPar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多</a:t>
            </a:r>
            <a:r>
              <a:rPr lang="en-US"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25</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個志願</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未繳交志願預填表者</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視同不</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申</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請</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36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科技校院繁星</a:t>
            </a:r>
            <a:r>
              <a:rPr lang="zh-TW" altLang="en-US" sz="36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錄取生無論放棄與否皆不得參加本年度四技二專甄選</a:t>
            </a:r>
            <a:r>
              <a:rPr lang="zh-TW" altLang="en-US" sz="36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入學</a:t>
            </a:r>
            <a:endParaRPr lang="en-US" altLang="zh-TW" sz="2800"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32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可以</a:t>
            </a:r>
            <a:r>
              <a:rPr lang="zh-TW" altLang="en-US" sz="3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不用</a:t>
            </a:r>
            <a:r>
              <a:rPr lang="zh-TW" altLang="en-US" sz="32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填滿，最好填上了之後，一定會去的校系</a:t>
            </a:r>
            <a:endParaRPr lang="en-US" altLang="zh-TW" sz="32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988499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34134" y="158463"/>
            <a:ext cx="7765321" cy="1326321"/>
          </a:xfrm>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肆、作業程序</a:t>
            </a:r>
            <a:r>
              <a:rPr lang="en-US" altLang="zh-TW" dirty="0">
                <a:solidFill>
                  <a:srgbClr val="FFC000"/>
                </a:solidFill>
                <a:latin typeface="標楷體" panose="03000509000000000000" pitchFamily="65" charset="-120"/>
                <a:ea typeface="標楷體" panose="03000509000000000000" pitchFamily="65" charset="-120"/>
              </a:rPr>
              <a:t>(</a:t>
            </a:r>
            <a:r>
              <a:rPr lang="zh-TW" altLang="en-US" b="1" dirty="0">
                <a:solidFill>
                  <a:srgbClr val="FFC000"/>
                </a:solidFill>
                <a:latin typeface="標楷體" panose="03000509000000000000" pitchFamily="65" charset="-120"/>
                <a:ea typeface="標楷體" panose="03000509000000000000" pitchFamily="65" charset="-120"/>
              </a:rPr>
              <a:t>校內</a:t>
            </a:r>
            <a:r>
              <a:rPr lang="en-US" altLang="zh-TW" dirty="0">
                <a:solidFill>
                  <a:srgbClr val="FFC000"/>
                </a:solidFill>
                <a:latin typeface="標楷體" panose="03000509000000000000" pitchFamily="65" charset="-120"/>
                <a:ea typeface="標楷體" panose="03000509000000000000" pitchFamily="65" charset="-120"/>
              </a:rPr>
              <a:t>)</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67544" y="1124744"/>
            <a:ext cx="8170984" cy="5472608"/>
          </a:xfrm>
        </p:spPr>
        <p:txBody>
          <a:bodyPr>
            <a:noAutofit/>
          </a:bodyPr>
          <a:lstStyle/>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二、作業期程</a:t>
            </a:r>
            <a:r>
              <a:rPr lang="zh-TW" altLang="en-US" sz="2800" dirty="0" smtClean="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800" dirty="0" smtClean="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1724002239"/>
              </p:ext>
            </p:extLst>
          </p:nvPr>
        </p:nvGraphicFramePr>
        <p:xfrm>
          <a:off x="467544" y="1700808"/>
          <a:ext cx="8170984" cy="4967156"/>
        </p:xfrm>
        <a:graphic>
          <a:graphicData uri="http://schemas.openxmlformats.org/drawingml/2006/table">
            <a:tbl>
              <a:tblPr firstRow="1" firstCol="1" bandRow="1">
                <a:tableStyleId>{93296810-A885-4BE3-A3E7-6D5BEEA58F35}</a:tableStyleId>
              </a:tblPr>
              <a:tblGrid>
                <a:gridCol w="566003">
                  <a:extLst>
                    <a:ext uri="{9D8B030D-6E8A-4147-A177-3AD203B41FA5}">
                      <a16:colId xmlns:a16="http://schemas.microsoft.com/office/drawing/2014/main" val="2477999670"/>
                    </a:ext>
                  </a:extLst>
                </a:gridCol>
                <a:gridCol w="2969519">
                  <a:extLst>
                    <a:ext uri="{9D8B030D-6E8A-4147-A177-3AD203B41FA5}">
                      <a16:colId xmlns:a16="http://schemas.microsoft.com/office/drawing/2014/main" val="239731959"/>
                    </a:ext>
                  </a:extLst>
                </a:gridCol>
                <a:gridCol w="4635462">
                  <a:extLst>
                    <a:ext uri="{9D8B030D-6E8A-4147-A177-3AD203B41FA5}">
                      <a16:colId xmlns:a16="http://schemas.microsoft.com/office/drawing/2014/main" val="4152071250"/>
                    </a:ext>
                  </a:extLst>
                </a:gridCol>
              </a:tblGrid>
              <a:tr h="350777">
                <a:tc>
                  <a:txBody>
                    <a:bodyPr/>
                    <a:lstStyle/>
                    <a:p>
                      <a:pPr algn="just">
                        <a:spcAft>
                          <a:spcPts val="0"/>
                        </a:spcAft>
                      </a:pPr>
                      <a:r>
                        <a:rPr lang="zh-TW" sz="1600" kern="100" dirty="0">
                          <a:effectLst/>
                        </a:rPr>
                        <a:t>序</a:t>
                      </a:r>
                      <a:endParaRPr lang="zh-TW" sz="11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lgn="just">
                        <a:spcAft>
                          <a:spcPts val="0"/>
                        </a:spcAft>
                      </a:pPr>
                      <a:r>
                        <a:rPr lang="zh-TW" sz="1800" kern="100" dirty="0">
                          <a:effectLst/>
                        </a:rPr>
                        <a:t>時間</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nchor="ctr"/>
                </a:tc>
                <a:tc>
                  <a:txBody>
                    <a:bodyPr/>
                    <a:lstStyle/>
                    <a:p>
                      <a:pPr algn="just">
                        <a:spcAft>
                          <a:spcPts val="0"/>
                        </a:spcAft>
                      </a:pPr>
                      <a:r>
                        <a:rPr lang="zh-TW" sz="1600" kern="100" dirty="0">
                          <a:effectLst/>
                        </a:rPr>
                        <a:t>作業內容</a:t>
                      </a:r>
                      <a:endParaRPr lang="zh-TW" sz="1100" kern="100" dirty="0">
                        <a:effectLst/>
                        <a:latin typeface="Times New Roman" panose="02020603050405020304" pitchFamily="18" charset="0"/>
                        <a:ea typeface="新細明體" panose="02020500000000000000" pitchFamily="18" charset="-120"/>
                      </a:endParaRPr>
                    </a:p>
                  </a:txBody>
                  <a:tcPr marL="53996" marR="53996" marT="0" marB="0" anchor="ctr"/>
                </a:tc>
                <a:extLst>
                  <a:ext uri="{0D108BD9-81ED-4DB2-BD59-A6C34878D82A}">
                    <a16:rowId xmlns:a16="http://schemas.microsoft.com/office/drawing/2014/main" val="429559379"/>
                  </a:ext>
                </a:extLst>
              </a:tr>
              <a:tr h="534517">
                <a:tc>
                  <a:txBody>
                    <a:bodyPr/>
                    <a:lstStyle/>
                    <a:p>
                      <a:pPr algn="ctr">
                        <a:spcAft>
                          <a:spcPts val="0"/>
                        </a:spcAft>
                      </a:pPr>
                      <a:r>
                        <a:rPr lang="en-US" sz="1800" kern="100" dirty="0">
                          <a:effectLst/>
                        </a:rPr>
                        <a:t>1.</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nchor="ctr"/>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111/11/24(</a:t>
                      </a:r>
                      <a:r>
                        <a:rPr lang="zh-TW" sz="1800" kern="100">
                          <a:solidFill>
                            <a:srgbClr val="000000"/>
                          </a:solidFill>
                          <a:effectLst/>
                          <a:latin typeface="Times New Roman" panose="02020603050405020304" pitchFamily="18" charset="0"/>
                          <a:ea typeface="標楷體" panose="03000509000000000000" pitchFamily="65" charset="-120"/>
                        </a:rPr>
                        <a:t>四</a:t>
                      </a:r>
                      <a:r>
                        <a:rPr lang="en-US" sz="1800" kern="100">
                          <a:solidFill>
                            <a:srgbClr val="000000"/>
                          </a:solidFill>
                          <a:effectLst/>
                          <a:latin typeface="Times New Roman" panose="02020603050405020304" pitchFamily="18" charset="0"/>
                          <a:ea typeface="標楷體" panose="03000509000000000000" pitchFamily="65" charset="-120"/>
                        </a:rPr>
                        <a:t>)10:00</a:t>
                      </a:r>
                      <a:r>
                        <a:rPr lang="zh-TW" sz="1800" kern="100">
                          <a:solidFill>
                            <a:srgbClr val="000000"/>
                          </a:solidFill>
                          <a:effectLst/>
                          <a:latin typeface="Times New Roman" panose="02020603050405020304" pitchFamily="18" charset="0"/>
                          <a:ea typeface="標楷體" panose="03000509000000000000" pitchFamily="65" charset="-120"/>
                        </a:rPr>
                        <a:t>起</a:t>
                      </a:r>
                      <a:endParaRPr lang="zh-TW" sz="1600" kern="100">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公告「</a:t>
                      </a:r>
                      <a:r>
                        <a:rPr lang="en-US" sz="1800" kern="100">
                          <a:solidFill>
                            <a:srgbClr val="000000"/>
                          </a:solidFill>
                          <a:effectLst/>
                          <a:latin typeface="Times New Roman" panose="02020603050405020304" pitchFamily="18" charset="0"/>
                          <a:ea typeface="標楷體" panose="03000509000000000000" pitchFamily="65" charset="-120"/>
                        </a:rPr>
                        <a:t>112</a:t>
                      </a:r>
                      <a:r>
                        <a:rPr lang="zh-TW" sz="1800" kern="100">
                          <a:solidFill>
                            <a:srgbClr val="000000"/>
                          </a:solidFill>
                          <a:effectLst/>
                          <a:latin typeface="Times New Roman" panose="02020603050405020304" pitchFamily="18" charset="0"/>
                          <a:ea typeface="標楷體" panose="03000509000000000000" pitchFamily="65" charset="-120"/>
                        </a:rPr>
                        <a:t>學年度科技校院繁星計畫聯合推薦甄選入學招生簡章」</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929613091"/>
                  </a:ext>
                </a:extLst>
              </a:tr>
              <a:tr h="340578">
                <a:tc>
                  <a:txBody>
                    <a:bodyPr/>
                    <a:lstStyle/>
                    <a:p>
                      <a:pPr algn="ctr">
                        <a:spcAft>
                          <a:spcPts val="0"/>
                        </a:spcAft>
                      </a:pPr>
                      <a:r>
                        <a:rPr lang="en-US" sz="1800" kern="100" dirty="0">
                          <a:effectLst/>
                        </a:rPr>
                        <a:t>2.</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nchor="ctr"/>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111/12/21(</a:t>
                      </a:r>
                      <a:r>
                        <a:rPr lang="zh-TW" sz="1800" kern="100">
                          <a:solidFill>
                            <a:srgbClr val="000000"/>
                          </a:solidFill>
                          <a:effectLst/>
                          <a:latin typeface="Times New Roman" panose="02020603050405020304" pitchFamily="18" charset="0"/>
                          <a:ea typeface="標楷體" panose="03000509000000000000" pitchFamily="65" charset="-120"/>
                        </a:rPr>
                        <a:t>三</a:t>
                      </a:r>
                      <a:r>
                        <a:rPr lang="en-US" sz="1800" kern="100">
                          <a:solidFill>
                            <a:srgbClr val="000000"/>
                          </a:solidFill>
                          <a:effectLst/>
                          <a:latin typeface="Times New Roman" panose="02020603050405020304" pitchFamily="18" charset="0"/>
                          <a:ea typeface="標楷體" panose="03000509000000000000" pitchFamily="65" charset="-120"/>
                        </a:rPr>
                        <a:t>)</a:t>
                      </a:r>
                      <a:endParaRPr lang="zh-TW" sz="1600" kern="100">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校內繁星推薦遴選辦法修訂會議</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2292023785"/>
                  </a:ext>
                </a:extLst>
              </a:tr>
              <a:tr h="534517">
                <a:tc>
                  <a:txBody>
                    <a:bodyPr/>
                    <a:lstStyle/>
                    <a:p>
                      <a:pPr algn="ctr">
                        <a:spcAft>
                          <a:spcPts val="0"/>
                        </a:spcAft>
                      </a:pPr>
                      <a:r>
                        <a:rPr lang="en-US" sz="1800" kern="100" dirty="0">
                          <a:effectLst/>
                        </a:rPr>
                        <a:t>3.</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nchor="ctr"/>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112/01/05(</a:t>
                      </a:r>
                      <a:r>
                        <a:rPr lang="zh-TW" sz="1800" kern="100">
                          <a:solidFill>
                            <a:srgbClr val="000000"/>
                          </a:solidFill>
                          <a:effectLst/>
                          <a:latin typeface="Times New Roman" panose="02020603050405020304" pitchFamily="18" charset="0"/>
                          <a:ea typeface="標楷體" panose="03000509000000000000" pitchFamily="65" charset="-120"/>
                        </a:rPr>
                        <a:t>四</a:t>
                      </a:r>
                      <a:r>
                        <a:rPr lang="en-US" sz="1800" kern="100">
                          <a:solidFill>
                            <a:srgbClr val="000000"/>
                          </a:solidFill>
                          <a:effectLst/>
                          <a:latin typeface="Times New Roman" panose="02020603050405020304" pitchFamily="18" charset="0"/>
                          <a:ea typeface="標楷體" panose="03000509000000000000" pitchFamily="65" charset="-120"/>
                        </a:rPr>
                        <a:t>)16:30</a:t>
                      </a:r>
                      <a:r>
                        <a:rPr lang="zh-TW" sz="1800" kern="100">
                          <a:solidFill>
                            <a:srgbClr val="000000"/>
                          </a:solidFill>
                          <a:effectLst/>
                          <a:latin typeface="Times New Roman" panose="02020603050405020304" pitchFamily="18" charset="0"/>
                          <a:ea typeface="標楷體" panose="03000509000000000000" pitchFamily="65" charset="-120"/>
                        </a:rPr>
                        <a:t>前</a:t>
                      </a:r>
                      <a:endParaRPr lang="zh-TW" sz="1600" kern="100">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修訂後之校內推薦遴選辦法公告於校網，紙本印製發送至科主任、高三導師、班級</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722125501"/>
                  </a:ext>
                </a:extLst>
              </a:tr>
              <a:tr h="534517">
                <a:tc>
                  <a:txBody>
                    <a:bodyPr/>
                    <a:lstStyle/>
                    <a:p>
                      <a:pPr algn="ctr">
                        <a:spcAft>
                          <a:spcPts val="0"/>
                        </a:spcAft>
                      </a:pPr>
                      <a:r>
                        <a:rPr lang="en-US" sz="1800" kern="100" dirty="0">
                          <a:effectLst/>
                        </a:rPr>
                        <a:t>4.</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112/02/13(</a:t>
                      </a:r>
                      <a:r>
                        <a:rPr lang="zh-TW" sz="1800" kern="100">
                          <a:solidFill>
                            <a:srgbClr val="000000"/>
                          </a:solidFill>
                          <a:effectLst/>
                          <a:latin typeface="Times New Roman" panose="02020603050405020304" pitchFamily="18" charset="0"/>
                          <a:ea typeface="標楷體" panose="03000509000000000000" pitchFamily="65" charset="-120"/>
                        </a:rPr>
                        <a:t>一</a:t>
                      </a:r>
                      <a:r>
                        <a:rPr lang="en-US" sz="1800" kern="100">
                          <a:solidFill>
                            <a:srgbClr val="000000"/>
                          </a:solidFill>
                          <a:effectLst/>
                          <a:latin typeface="Times New Roman" panose="02020603050405020304" pitchFamily="18" charset="0"/>
                          <a:ea typeface="標楷體" panose="03000509000000000000" pitchFamily="65" charset="-120"/>
                        </a:rPr>
                        <a:t>)</a:t>
                      </a:r>
                      <a:endParaRPr lang="zh-TW" sz="1600" kern="10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符合各科前</a:t>
                      </a:r>
                      <a:r>
                        <a:rPr lang="en-US" sz="1800" kern="100">
                          <a:solidFill>
                            <a:srgbClr val="000000"/>
                          </a:solidFill>
                          <a:effectLst/>
                          <a:latin typeface="Times New Roman" panose="02020603050405020304" pitchFamily="18" charset="0"/>
                          <a:ea typeface="標楷體" panose="03000509000000000000" pitchFamily="65" charset="-120"/>
                        </a:rPr>
                        <a:t>30%</a:t>
                      </a:r>
                      <a:r>
                        <a:rPr lang="zh-TW" sz="1800" kern="100">
                          <a:solidFill>
                            <a:srgbClr val="000000"/>
                          </a:solidFill>
                          <a:effectLst/>
                          <a:latin typeface="Times New Roman" panose="02020603050405020304" pitchFamily="18" charset="0"/>
                          <a:ea typeface="標楷體" panose="03000509000000000000" pitchFamily="65" charset="-120"/>
                        </a:rPr>
                        <a:t>推薦資格名單公告於校網，</a:t>
                      </a:r>
                      <a:r>
                        <a:rPr lang="en-US" sz="1800" kern="100">
                          <a:solidFill>
                            <a:srgbClr val="000000"/>
                          </a:solidFill>
                          <a:effectLst/>
                          <a:latin typeface="Times New Roman" panose="02020603050405020304" pitchFamily="18" charset="0"/>
                          <a:ea typeface="標楷體" panose="03000509000000000000" pitchFamily="65" charset="-120"/>
                        </a:rPr>
                        <a:t>E-mail</a:t>
                      </a:r>
                      <a:r>
                        <a:rPr lang="zh-TW" sz="1800" kern="100">
                          <a:solidFill>
                            <a:srgbClr val="000000"/>
                          </a:solidFill>
                          <a:effectLst/>
                          <a:latin typeface="Times New Roman" panose="02020603050405020304" pitchFamily="18" charset="0"/>
                          <a:ea typeface="標楷體" panose="03000509000000000000" pitchFamily="65" charset="-120"/>
                        </a:rPr>
                        <a:t>給科主任、高三導師</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2272533462"/>
                  </a:ext>
                </a:extLst>
              </a:tr>
              <a:tr h="340578">
                <a:tc>
                  <a:txBody>
                    <a:bodyPr/>
                    <a:lstStyle/>
                    <a:p>
                      <a:pPr algn="ctr">
                        <a:spcAft>
                          <a:spcPts val="0"/>
                        </a:spcAft>
                      </a:pPr>
                      <a:r>
                        <a:rPr lang="en-US" sz="1800" kern="100" dirty="0">
                          <a:effectLst/>
                        </a:rPr>
                        <a:t>5.</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dirty="0" smtClean="0">
                          <a:solidFill>
                            <a:srgbClr val="000000"/>
                          </a:solidFill>
                          <a:effectLst/>
                          <a:latin typeface="Times New Roman" panose="02020603050405020304" pitchFamily="18" charset="0"/>
                          <a:ea typeface="標楷體" panose="03000509000000000000" pitchFamily="65" charset="-120"/>
                        </a:rPr>
                        <a:t>112/02/1</a:t>
                      </a:r>
                      <a:r>
                        <a:rPr lang="en-US" altLang="zh-TW" sz="1800" kern="100" dirty="0" smtClean="0">
                          <a:solidFill>
                            <a:srgbClr val="000000"/>
                          </a:solidFill>
                          <a:effectLst/>
                          <a:latin typeface="Times New Roman" panose="02020603050405020304" pitchFamily="18" charset="0"/>
                          <a:ea typeface="標楷體" panose="03000509000000000000" pitchFamily="65" charset="-120"/>
                        </a:rPr>
                        <a:t>7</a:t>
                      </a:r>
                      <a:r>
                        <a:rPr lang="en-US" sz="1800" kern="100" dirty="0" smtClean="0">
                          <a:solidFill>
                            <a:srgbClr val="000000"/>
                          </a:solidFill>
                          <a:effectLst/>
                          <a:latin typeface="Times New Roman" panose="02020603050405020304" pitchFamily="18" charset="0"/>
                          <a:ea typeface="標楷體" panose="03000509000000000000" pitchFamily="65" charset="-120"/>
                        </a:rPr>
                        <a:t>(</a:t>
                      </a:r>
                      <a:r>
                        <a:rPr lang="zh-TW" altLang="en-US" sz="1800" kern="100" dirty="0" smtClean="0">
                          <a:solidFill>
                            <a:srgbClr val="000000"/>
                          </a:solidFill>
                          <a:effectLst/>
                          <a:latin typeface="Times New Roman" panose="02020603050405020304" pitchFamily="18" charset="0"/>
                          <a:ea typeface="標楷體" panose="03000509000000000000" pitchFamily="65" charset="-120"/>
                        </a:rPr>
                        <a:t>五</a:t>
                      </a:r>
                      <a:r>
                        <a:rPr lang="en-US" sz="1800" kern="100" dirty="0" smtClean="0">
                          <a:solidFill>
                            <a:srgbClr val="000000"/>
                          </a:solidFill>
                          <a:effectLst/>
                          <a:latin typeface="Times New Roman" panose="02020603050405020304" pitchFamily="18" charset="0"/>
                          <a:ea typeface="標楷體" panose="03000509000000000000" pitchFamily="65" charset="-120"/>
                        </a:rPr>
                        <a:t>)</a:t>
                      </a:r>
                      <a:r>
                        <a:rPr lang="en-US" sz="1800" kern="100" dirty="0">
                          <a:solidFill>
                            <a:srgbClr val="000000"/>
                          </a:solidFill>
                          <a:effectLst/>
                          <a:latin typeface="Times New Roman" panose="02020603050405020304" pitchFamily="18" charset="0"/>
                          <a:ea typeface="標楷體" panose="03000509000000000000" pitchFamily="65" charset="-120"/>
                        </a:rPr>
                        <a:t>15:00</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科技校院繁星校內說明會</a:t>
                      </a:r>
                      <a:r>
                        <a:rPr lang="en-US" sz="1800" kern="100">
                          <a:solidFill>
                            <a:srgbClr val="000000"/>
                          </a:solidFill>
                          <a:effectLst/>
                          <a:latin typeface="Times New Roman" panose="02020603050405020304" pitchFamily="18" charset="0"/>
                          <a:ea typeface="標楷體" panose="03000509000000000000" pitchFamily="65" charset="-120"/>
                        </a:rPr>
                        <a:t>(</a:t>
                      </a:r>
                      <a:r>
                        <a:rPr lang="zh-TW" sz="1800" kern="100">
                          <a:solidFill>
                            <a:srgbClr val="000000"/>
                          </a:solidFill>
                          <a:effectLst/>
                          <a:latin typeface="Times New Roman" panose="02020603050405020304" pitchFamily="18" charset="0"/>
                          <a:ea typeface="標楷體" panose="03000509000000000000" pitchFamily="65" charset="-120"/>
                        </a:rPr>
                        <a:t>視聽中心</a:t>
                      </a:r>
                      <a:r>
                        <a:rPr lang="en-US" sz="1800" kern="100">
                          <a:solidFill>
                            <a:srgbClr val="000000"/>
                          </a:solidFill>
                          <a:effectLst/>
                          <a:latin typeface="Times New Roman" panose="02020603050405020304" pitchFamily="18" charset="0"/>
                          <a:ea typeface="標楷體" panose="03000509000000000000" pitchFamily="65" charset="-120"/>
                        </a:rPr>
                        <a:t>)</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3882950748"/>
                  </a:ext>
                </a:extLst>
              </a:tr>
              <a:tr h="534517">
                <a:tc>
                  <a:txBody>
                    <a:bodyPr/>
                    <a:lstStyle/>
                    <a:p>
                      <a:pPr algn="ctr">
                        <a:spcAft>
                          <a:spcPts val="0"/>
                        </a:spcAft>
                      </a:pPr>
                      <a:r>
                        <a:rPr lang="en-US" sz="1800" kern="100" dirty="0">
                          <a:effectLst/>
                        </a:rPr>
                        <a:t>6.</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112/02/20(</a:t>
                      </a:r>
                      <a:r>
                        <a:rPr lang="zh-TW" sz="1800" kern="100" dirty="0">
                          <a:solidFill>
                            <a:srgbClr val="000000"/>
                          </a:solidFill>
                          <a:effectLst/>
                          <a:latin typeface="Times New Roman" panose="02020603050405020304" pitchFamily="18" charset="0"/>
                          <a:ea typeface="標楷體" panose="03000509000000000000" pitchFamily="65" charset="-120"/>
                        </a:rPr>
                        <a:t>一</a:t>
                      </a:r>
                      <a:r>
                        <a:rPr lang="en-US" sz="1800" kern="100" dirty="0" smtClean="0">
                          <a:solidFill>
                            <a:srgbClr val="000000"/>
                          </a:solidFill>
                          <a:effectLst/>
                          <a:latin typeface="Times New Roman" panose="02020603050405020304" pitchFamily="18" charset="0"/>
                          <a:ea typeface="標楷體" panose="03000509000000000000" pitchFamily="65" charset="-120"/>
                        </a:rPr>
                        <a:t>)~</a:t>
                      </a:r>
                      <a:br>
                        <a:rPr lang="en-US" sz="1800" kern="100" dirty="0" smtClean="0">
                          <a:solidFill>
                            <a:srgbClr val="000000"/>
                          </a:solidFill>
                          <a:effectLst/>
                          <a:latin typeface="Times New Roman" panose="02020603050405020304" pitchFamily="18" charset="0"/>
                          <a:ea typeface="標楷體" panose="03000509000000000000" pitchFamily="65" charset="-120"/>
                        </a:rPr>
                      </a:br>
                      <a:r>
                        <a:rPr lang="en-US" sz="1800" kern="100" dirty="0" smtClean="0">
                          <a:solidFill>
                            <a:srgbClr val="000000"/>
                          </a:solidFill>
                          <a:effectLst/>
                          <a:latin typeface="Times New Roman" panose="02020603050405020304" pitchFamily="18" charset="0"/>
                          <a:ea typeface="標楷體" panose="03000509000000000000" pitchFamily="65" charset="-120"/>
                        </a:rPr>
                        <a:t>03/01</a:t>
                      </a:r>
                      <a:r>
                        <a:rPr lang="en-US" sz="1800" kern="100" dirty="0">
                          <a:solidFill>
                            <a:srgbClr val="000000"/>
                          </a:solidFill>
                          <a:effectLst/>
                          <a:latin typeface="Times New Roman" panose="02020603050405020304" pitchFamily="18" charset="0"/>
                          <a:ea typeface="標楷體" panose="03000509000000000000" pitchFamily="65" charset="-120"/>
                        </a:rPr>
                        <a:t>(</a:t>
                      </a:r>
                      <a:r>
                        <a:rPr lang="zh-TW" sz="1800" kern="100" dirty="0">
                          <a:solidFill>
                            <a:srgbClr val="000000"/>
                          </a:solidFill>
                          <a:effectLst/>
                          <a:latin typeface="Times New Roman" panose="02020603050405020304" pitchFamily="18" charset="0"/>
                          <a:ea typeface="標楷體" panose="03000509000000000000" pitchFamily="65" charset="-120"/>
                        </a:rPr>
                        <a:t>三</a:t>
                      </a:r>
                      <a:r>
                        <a:rPr lang="en-US" sz="1800" kern="100" dirty="0">
                          <a:solidFill>
                            <a:srgbClr val="000000"/>
                          </a:solidFill>
                          <a:effectLst/>
                          <a:latin typeface="Times New Roman" panose="02020603050405020304" pitchFamily="18" charset="0"/>
                          <a:ea typeface="標楷體" panose="03000509000000000000" pitchFamily="65" charset="-120"/>
                        </a:rPr>
                        <a:t>)12:30</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校內科技校院繁星報名</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1356577570"/>
                  </a:ext>
                </a:extLst>
              </a:tr>
              <a:tr h="534517">
                <a:tc>
                  <a:txBody>
                    <a:bodyPr/>
                    <a:lstStyle/>
                    <a:p>
                      <a:pPr algn="ctr">
                        <a:spcAft>
                          <a:spcPts val="0"/>
                        </a:spcAft>
                      </a:pPr>
                      <a:r>
                        <a:rPr lang="en-US" sz="1800" kern="100" dirty="0">
                          <a:effectLst/>
                        </a:rPr>
                        <a:t>7.</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112/03/02(</a:t>
                      </a:r>
                      <a:r>
                        <a:rPr lang="zh-TW" sz="1800" kern="100">
                          <a:solidFill>
                            <a:srgbClr val="000000"/>
                          </a:solidFill>
                          <a:effectLst/>
                          <a:latin typeface="Times New Roman" panose="02020603050405020304" pitchFamily="18" charset="0"/>
                          <a:ea typeface="標楷體" panose="03000509000000000000" pitchFamily="65" charset="-120"/>
                        </a:rPr>
                        <a:t>四</a:t>
                      </a:r>
                      <a:r>
                        <a:rPr lang="en-US" sz="1800" kern="100">
                          <a:solidFill>
                            <a:srgbClr val="000000"/>
                          </a:solidFill>
                          <a:effectLst/>
                          <a:latin typeface="Times New Roman" panose="02020603050405020304" pitchFamily="18" charset="0"/>
                          <a:ea typeface="標楷體" panose="03000509000000000000" pitchFamily="65" charset="-120"/>
                        </a:rPr>
                        <a:t>)12:30</a:t>
                      </a:r>
                      <a:endParaRPr lang="zh-TW" sz="1600" kern="10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科技校院繁星校內推薦會議、校內甄選結果於校網公告</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1878595313"/>
                  </a:ext>
                </a:extLst>
              </a:tr>
              <a:tr h="340578">
                <a:tc>
                  <a:txBody>
                    <a:bodyPr/>
                    <a:lstStyle/>
                    <a:p>
                      <a:pPr algn="ctr">
                        <a:spcAft>
                          <a:spcPts val="0"/>
                        </a:spcAft>
                      </a:pPr>
                      <a:r>
                        <a:rPr lang="en-US" sz="1800" kern="100" dirty="0">
                          <a:effectLst/>
                        </a:rPr>
                        <a:t>8.</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112/03/03(</a:t>
                      </a:r>
                      <a:r>
                        <a:rPr lang="zh-TW" sz="1800" kern="100">
                          <a:solidFill>
                            <a:srgbClr val="000000"/>
                          </a:solidFill>
                          <a:effectLst/>
                          <a:latin typeface="Times New Roman" panose="02020603050405020304" pitchFamily="18" charset="0"/>
                          <a:ea typeface="標楷體" panose="03000509000000000000" pitchFamily="65" charset="-120"/>
                        </a:rPr>
                        <a:t>五</a:t>
                      </a:r>
                      <a:r>
                        <a:rPr lang="en-US" sz="1800" kern="100">
                          <a:solidFill>
                            <a:srgbClr val="000000"/>
                          </a:solidFill>
                          <a:effectLst/>
                          <a:latin typeface="Times New Roman" panose="02020603050405020304" pitchFamily="18" charset="0"/>
                          <a:ea typeface="標楷體" panose="03000509000000000000" pitchFamily="65" charset="-120"/>
                        </a:rPr>
                        <a:t>)12:30</a:t>
                      </a:r>
                      <a:endParaRPr lang="zh-TW" sz="1600" kern="10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網路報名及作業流程校內說明會</a:t>
                      </a:r>
                      <a:r>
                        <a:rPr lang="en-US" sz="1800" kern="100">
                          <a:solidFill>
                            <a:srgbClr val="000000"/>
                          </a:solidFill>
                          <a:effectLst/>
                          <a:latin typeface="Times New Roman" panose="02020603050405020304" pitchFamily="18" charset="0"/>
                          <a:ea typeface="標楷體" panose="03000509000000000000" pitchFamily="65" charset="-120"/>
                        </a:rPr>
                        <a:t>(</a:t>
                      </a:r>
                      <a:r>
                        <a:rPr lang="zh-TW" sz="1800" kern="100">
                          <a:solidFill>
                            <a:srgbClr val="000000"/>
                          </a:solidFill>
                          <a:effectLst/>
                          <a:latin typeface="Times New Roman" panose="02020603050405020304" pitchFamily="18" charset="0"/>
                          <a:ea typeface="標楷體" panose="03000509000000000000" pitchFamily="65" charset="-120"/>
                        </a:rPr>
                        <a:t>交誼廳</a:t>
                      </a:r>
                      <a:r>
                        <a:rPr lang="en-US" sz="1800" kern="100">
                          <a:solidFill>
                            <a:srgbClr val="000000"/>
                          </a:solidFill>
                          <a:effectLst/>
                          <a:latin typeface="Times New Roman" panose="02020603050405020304" pitchFamily="18" charset="0"/>
                          <a:ea typeface="標楷體" panose="03000509000000000000" pitchFamily="65" charset="-120"/>
                        </a:rPr>
                        <a:t>)</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3480916453"/>
                  </a:ext>
                </a:extLst>
              </a:tr>
              <a:tr h="340578">
                <a:tc>
                  <a:txBody>
                    <a:bodyPr/>
                    <a:lstStyle/>
                    <a:p>
                      <a:pPr algn="ctr">
                        <a:spcAft>
                          <a:spcPts val="0"/>
                        </a:spcAft>
                      </a:pPr>
                      <a:r>
                        <a:rPr lang="en-US" sz="1800" kern="100" dirty="0">
                          <a:effectLst/>
                        </a:rPr>
                        <a:t>9.</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112/03/15(</a:t>
                      </a:r>
                      <a:r>
                        <a:rPr lang="zh-TW" sz="1800" kern="100">
                          <a:solidFill>
                            <a:srgbClr val="000000"/>
                          </a:solidFill>
                          <a:effectLst/>
                          <a:latin typeface="Times New Roman" panose="02020603050405020304" pitchFamily="18" charset="0"/>
                          <a:ea typeface="標楷體" panose="03000509000000000000" pitchFamily="65" charset="-120"/>
                        </a:rPr>
                        <a:t>三</a:t>
                      </a:r>
                      <a:r>
                        <a:rPr lang="en-US" sz="1800" kern="100">
                          <a:solidFill>
                            <a:srgbClr val="000000"/>
                          </a:solidFill>
                          <a:effectLst/>
                          <a:latin typeface="Times New Roman" panose="02020603050405020304" pitchFamily="18" charset="0"/>
                          <a:ea typeface="標楷體" panose="03000509000000000000" pitchFamily="65" charset="-120"/>
                        </a:rPr>
                        <a:t>)~03/22(</a:t>
                      </a:r>
                      <a:r>
                        <a:rPr lang="zh-TW" sz="1800" kern="100">
                          <a:solidFill>
                            <a:srgbClr val="000000"/>
                          </a:solidFill>
                          <a:effectLst/>
                          <a:latin typeface="Times New Roman" panose="02020603050405020304" pitchFamily="18" charset="0"/>
                          <a:ea typeface="標楷體" panose="03000509000000000000" pitchFamily="65" charset="-120"/>
                        </a:rPr>
                        <a:t>三</a:t>
                      </a:r>
                      <a:r>
                        <a:rPr lang="en-US" sz="1800" kern="100">
                          <a:solidFill>
                            <a:srgbClr val="000000"/>
                          </a:solidFill>
                          <a:effectLst/>
                          <a:latin typeface="Times New Roman" panose="02020603050405020304" pitchFamily="18" charset="0"/>
                          <a:ea typeface="標楷體" panose="03000509000000000000" pitchFamily="65" charset="-120"/>
                        </a:rPr>
                        <a:t>)</a:t>
                      </a:r>
                      <a:endParaRPr lang="zh-TW" sz="1600" kern="10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a:solidFill>
                            <a:srgbClr val="000000"/>
                          </a:solidFill>
                          <a:effectLst/>
                          <a:latin typeface="Times New Roman" panose="02020603050405020304" pitchFamily="18" charset="0"/>
                          <a:ea typeface="標楷體" panose="03000509000000000000" pitchFamily="65" charset="-120"/>
                        </a:rPr>
                        <a:t>科技校院繁星被推薦考生網路報名</a:t>
                      </a:r>
                      <a:endParaRPr lang="zh-TW" sz="1600" kern="10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1614605823"/>
                  </a:ext>
                </a:extLst>
              </a:tr>
              <a:tr h="510867">
                <a:tc>
                  <a:txBody>
                    <a:bodyPr/>
                    <a:lstStyle/>
                    <a:p>
                      <a:pPr algn="ctr">
                        <a:spcAft>
                          <a:spcPts val="0"/>
                        </a:spcAft>
                      </a:pPr>
                      <a:r>
                        <a:rPr lang="en-US" sz="1800" kern="100" dirty="0">
                          <a:effectLst/>
                        </a:rPr>
                        <a:t>10.</a:t>
                      </a:r>
                      <a:endParaRPr lang="zh-TW" sz="1200" kern="100" dirty="0">
                        <a:effectLst/>
                        <a:latin typeface="Times New Roman" panose="02020603050405020304" pitchFamily="18" charset="0"/>
                        <a:ea typeface="新細明體" panose="02020500000000000000" pitchFamily="18" charset="-120"/>
                      </a:endParaRPr>
                    </a:p>
                  </a:txBody>
                  <a:tcPr marL="53996" marR="53996" marT="0" marB="0"/>
                </a:tc>
                <a:tc>
                  <a:txBody>
                    <a:bodyPr/>
                    <a:lstStyle/>
                    <a:p>
                      <a:pPr>
                        <a:spcAft>
                          <a:spcPts val="0"/>
                        </a:spcAft>
                      </a:pPr>
                      <a:r>
                        <a:rPr lang="en-US" sz="1800" kern="100" dirty="0">
                          <a:solidFill>
                            <a:srgbClr val="000000"/>
                          </a:solidFill>
                          <a:effectLst/>
                          <a:latin typeface="Times New Roman" panose="02020603050405020304" pitchFamily="18" charset="0"/>
                          <a:ea typeface="標楷體" panose="03000509000000000000" pitchFamily="65" charset="-120"/>
                        </a:rPr>
                        <a:t>112/03/22(</a:t>
                      </a:r>
                      <a:r>
                        <a:rPr lang="zh-TW" sz="1800" kern="100" dirty="0">
                          <a:solidFill>
                            <a:srgbClr val="000000"/>
                          </a:solidFill>
                          <a:effectLst/>
                          <a:latin typeface="Times New Roman" panose="02020603050405020304" pitchFamily="18" charset="0"/>
                          <a:ea typeface="標楷體" panose="03000509000000000000" pitchFamily="65" charset="-120"/>
                        </a:rPr>
                        <a:t>三</a:t>
                      </a:r>
                      <a:r>
                        <a:rPr lang="en-US" sz="1800" kern="100" dirty="0">
                          <a:solidFill>
                            <a:srgbClr val="000000"/>
                          </a:solidFill>
                          <a:effectLst/>
                          <a:latin typeface="Times New Roman" panose="02020603050405020304" pitchFamily="18" charset="0"/>
                          <a:ea typeface="標楷體" panose="03000509000000000000" pitchFamily="65" charset="-120"/>
                        </a:rPr>
                        <a:t>)16:30</a:t>
                      </a:r>
                      <a:r>
                        <a:rPr lang="zh-TW" sz="1800" kern="100" dirty="0">
                          <a:solidFill>
                            <a:srgbClr val="000000"/>
                          </a:solidFill>
                          <a:effectLst/>
                          <a:latin typeface="Times New Roman" panose="02020603050405020304" pitchFamily="18" charset="0"/>
                          <a:ea typeface="標楷體" panose="03000509000000000000" pitchFamily="65" charset="-120"/>
                        </a:rPr>
                        <a:t>前</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tc>
                <a:tc>
                  <a:txBody>
                    <a:bodyPr/>
                    <a:lstStyle/>
                    <a:p>
                      <a:pPr>
                        <a:spcAft>
                          <a:spcPts val="0"/>
                        </a:spcAft>
                      </a:pPr>
                      <a:r>
                        <a:rPr lang="zh-TW" sz="1800" kern="100" dirty="0">
                          <a:solidFill>
                            <a:srgbClr val="000000"/>
                          </a:solidFill>
                          <a:effectLst/>
                          <a:latin typeface="Times New Roman" panose="02020603050405020304" pitchFamily="18" charset="0"/>
                          <a:ea typeface="標楷體" panose="03000509000000000000" pitchFamily="65" charset="-120"/>
                        </a:rPr>
                        <a:t>資料交回教務處註冊組，由註冊組統一寄送</a:t>
                      </a:r>
                      <a:endParaRPr lang="zh-TW" sz="1600" kern="100" dirty="0">
                        <a:effectLst/>
                        <a:latin typeface="Times New Roman" panose="02020603050405020304" pitchFamily="18" charset="0"/>
                        <a:ea typeface="新細明體" panose="02020500000000000000" pitchFamily="18" charset="-120"/>
                      </a:endParaRPr>
                    </a:p>
                  </a:txBody>
                  <a:tcPr marL="68580" marR="68580" marT="0" marB="0"/>
                </a:tc>
                <a:extLst>
                  <a:ext uri="{0D108BD9-81ED-4DB2-BD59-A6C34878D82A}">
                    <a16:rowId xmlns:a16="http://schemas.microsoft.com/office/drawing/2014/main" val="704977701"/>
                  </a:ext>
                </a:extLst>
              </a:tr>
            </a:tbl>
          </a:graphicData>
        </a:graphic>
      </p:graphicFrame>
    </p:spTree>
    <p:extLst>
      <p:ext uri="{BB962C8B-B14F-4D97-AF65-F5344CB8AC3E}">
        <p14:creationId xmlns:p14="http://schemas.microsoft.com/office/powerpoint/2010/main" val="3574662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332656"/>
            <a:ext cx="7765321" cy="1326321"/>
          </a:xfrm>
        </p:spPr>
        <p:txBody>
          <a:bodyPr/>
          <a:lstStyle/>
          <a:p>
            <a:r>
              <a:rPr lang="zh-TW" altLang="en-US" dirty="0" smtClean="0">
                <a:latin typeface="標楷體" panose="03000509000000000000" pitchFamily="65" charset="-120"/>
                <a:ea typeface="標楷體" panose="03000509000000000000" pitchFamily="65" charset="-120"/>
              </a:rPr>
              <a:t>柒、參考資訊</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12648" y="1600200"/>
            <a:ext cx="8153400" cy="5257800"/>
          </a:xfrm>
        </p:spPr>
        <p:txBody>
          <a:bodyPr>
            <a:normAutofit/>
          </a:bodyPr>
          <a:lstStyle/>
          <a:p>
            <a:pPr marL="0" indent="0">
              <a:buNone/>
            </a:pPr>
            <a:r>
              <a:rPr lang="zh-TW" altLang="en-US" sz="4000" dirty="0" smtClean="0">
                <a:latin typeface="Times New Roman" panose="02020603050405020304" pitchFamily="18" charset="0"/>
                <a:ea typeface="標楷體" panose="03000509000000000000" pitchFamily="65" charset="-120"/>
                <a:cs typeface="Times New Roman" panose="02020603050405020304" pitchFamily="18" charset="0"/>
              </a:rPr>
              <a:t>一、</a:t>
            </a:r>
            <a:r>
              <a:rPr lang="en-US" altLang="zh-TW" sz="4000" dirty="0" smtClean="0">
                <a:latin typeface="Times New Roman" panose="02020603050405020304" pitchFamily="18" charset="0"/>
                <a:ea typeface="標楷體" panose="03000509000000000000" pitchFamily="65" charset="-120"/>
                <a:cs typeface="Times New Roman" panose="02020603050405020304" pitchFamily="18" charset="0"/>
              </a:rPr>
              <a:t>IOH</a:t>
            </a:r>
            <a:r>
              <a:rPr lang="zh-TW" altLang="en-US" sz="4000" dirty="0" smtClean="0">
                <a:latin typeface="Times New Roman" panose="02020603050405020304" pitchFamily="18" charset="0"/>
                <a:ea typeface="標楷體" panose="03000509000000000000" pitchFamily="65" charset="-120"/>
                <a:cs typeface="Times New Roman" panose="02020603050405020304" pitchFamily="18" charset="0"/>
              </a:rPr>
              <a:t>開放個人經驗平台：</a:t>
            </a:r>
            <a:r>
              <a:rPr lang="en-US" altLang="zh-TW"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2"/>
              </a:rPr>
              <a:t>https</a:t>
            </a:r>
            <a:r>
              <a:rPr lang="en-US" altLang="zh-TW" sz="4000" dirty="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2"/>
              </a:rPr>
              <a:t>://ioh.tw</a:t>
            </a:r>
            <a:r>
              <a:rPr lang="en-US" altLang="zh-TW"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2"/>
              </a:rPr>
              <a:t>/</a:t>
            </a:r>
            <a:endParaRPr lang="en-US" altLang="zh-TW"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rPr>
              <a:t>二、</a:t>
            </a:r>
            <a:r>
              <a:rPr lang="en-US" altLang="zh-TW"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3"/>
              </a:rPr>
              <a:t>102</a:t>
            </a:r>
            <a:r>
              <a:rPr lang="zh-TW" altLang="en-US"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3"/>
              </a:rPr>
              <a:t>～</a:t>
            </a:r>
            <a:r>
              <a:rPr lang="en-US" altLang="zh-TW"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3"/>
              </a:rPr>
              <a:t>110</a:t>
            </a:r>
            <a:r>
              <a:rPr lang="zh-TW" altLang="en-US"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3"/>
              </a:rPr>
              <a:t>歷年</a:t>
            </a:r>
            <a:r>
              <a:rPr lang="zh-TW" altLang="en-US" sz="4000" dirty="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3"/>
              </a:rPr>
              <a:t>繁星推薦序</a:t>
            </a:r>
            <a:r>
              <a:rPr lang="zh-TW" altLang="en-US"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hlinkClick r:id="rId3"/>
              </a:rPr>
              <a:t>比較</a:t>
            </a:r>
            <a:endParaRPr lang="en-US" altLang="zh-TW" sz="4000"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881575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11940"/>
            <a:ext cx="4355976" cy="2952328"/>
          </a:xfrm>
        </p:spPr>
        <p:txBody>
          <a:bodyPr>
            <a:normAutofit fontScale="90000"/>
          </a:bodyPr>
          <a:lstStyle/>
          <a:p>
            <a:pPr>
              <a:lnSpc>
                <a:spcPct val="150000"/>
              </a:lnSpc>
            </a:pPr>
            <a:r>
              <a:rPr lang="zh-TW" altLang="en-US" sz="4400" dirty="0" smtClean="0">
                <a:latin typeface="標楷體" panose="03000509000000000000" pitchFamily="65" charset="-120"/>
                <a:ea typeface="標楷體" panose="03000509000000000000" pitchFamily="65" charset="-120"/>
              </a:rPr>
              <a:t>歡迎同學善用</a:t>
            </a:r>
            <a:r>
              <a:rPr lang="en-US" altLang="zh-TW" sz="4400" dirty="0" smtClean="0">
                <a:latin typeface="標楷體" panose="03000509000000000000" pitchFamily="65" charset="-120"/>
                <a:ea typeface="標楷體" panose="03000509000000000000" pitchFamily="65" charset="-120"/>
              </a:rPr>
              <a:t/>
            </a:r>
            <a:br>
              <a:rPr lang="en-US" altLang="zh-TW" sz="4400" dirty="0" smtClean="0">
                <a:latin typeface="標楷體" panose="03000509000000000000" pitchFamily="65" charset="-120"/>
                <a:ea typeface="標楷體" panose="03000509000000000000" pitchFamily="65" charset="-120"/>
              </a:rPr>
            </a:br>
            <a:r>
              <a:rPr lang="zh-TW" altLang="en-US" sz="4400" dirty="0" smtClean="0">
                <a:latin typeface="標楷體" panose="03000509000000000000" pitchFamily="65" charset="-120"/>
                <a:ea typeface="標楷體" panose="03000509000000000000" pitchFamily="65" charset="-120"/>
              </a:rPr>
              <a:t>學校網頁</a:t>
            </a:r>
            <a:r>
              <a:rPr lang="en-US" altLang="zh-TW" sz="4400" dirty="0" smtClean="0">
                <a:latin typeface="標楷體" panose="03000509000000000000" pitchFamily="65" charset="-120"/>
                <a:ea typeface="標楷體" panose="03000509000000000000" pitchFamily="65" charset="-120"/>
              </a:rPr>
              <a:t/>
            </a:r>
            <a:br>
              <a:rPr lang="en-US" altLang="zh-TW" sz="4400" dirty="0" smtClean="0">
                <a:latin typeface="標楷體" panose="03000509000000000000" pitchFamily="65" charset="-120"/>
                <a:ea typeface="標楷體" panose="03000509000000000000" pitchFamily="65" charset="-120"/>
              </a:rPr>
            </a:br>
            <a:r>
              <a:rPr lang="zh-TW" altLang="en-US" sz="4400" dirty="0" smtClean="0">
                <a:latin typeface="標楷體" panose="03000509000000000000" pitchFamily="65" charset="-120"/>
                <a:ea typeface="標楷體" panose="03000509000000000000" pitchFamily="65" charset="-120"/>
              </a:rPr>
              <a:t>畢業生專區</a:t>
            </a:r>
            <a:endParaRPr lang="zh-TW" altLang="en-US" sz="4400" dirty="0">
              <a:latin typeface="標楷體" panose="03000509000000000000" pitchFamily="65" charset="-120"/>
              <a:ea typeface="標楷體" panose="03000509000000000000" pitchFamily="65" charset="-120"/>
            </a:endParaRPr>
          </a:p>
        </p:txBody>
      </p:sp>
      <p:pic>
        <p:nvPicPr>
          <p:cNvPr id="3" name="圖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116632"/>
            <a:ext cx="4139952" cy="6599923"/>
          </a:xfrm>
          <a:prstGeom prst="rect">
            <a:avLst/>
          </a:prstGeom>
        </p:spPr>
      </p:pic>
      <p:sp>
        <p:nvSpPr>
          <p:cNvPr id="4" name="向右箭號 3"/>
          <p:cNvSpPr/>
          <p:nvPr/>
        </p:nvSpPr>
        <p:spPr>
          <a:xfrm>
            <a:off x="3809616" y="3345788"/>
            <a:ext cx="978408" cy="484632"/>
          </a:xfrm>
          <a:prstGeom prst="striped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859251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02186" y="2132856"/>
            <a:ext cx="8153400" cy="3744416"/>
          </a:xfrm>
        </p:spPr>
        <p:txBody>
          <a:bodyPr>
            <a:normAutofit/>
          </a:bodyPr>
          <a:lstStyle/>
          <a:p>
            <a:pPr marL="0" indent="0">
              <a:buNone/>
            </a:pP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6600" dirty="0" smtClean="0">
                <a:latin typeface="Times New Roman" panose="02020603050405020304" pitchFamily="18" charset="0"/>
                <a:ea typeface="標楷體" panose="03000509000000000000" pitchFamily="65" charset="-120"/>
                <a:cs typeface="Times New Roman" panose="02020603050405020304" pitchFamily="18" charset="0"/>
              </a:rPr>
              <a:t>祝各位同學</a:t>
            </a:r>
            <a:r>
              <a:rPr lang="zh-TW" altLang="en-US" sz="66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金榜題名</a:t>
            </a:r>
            <a:endParaRPr lang="en-US" altLang="zh-TW" sz="66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sz="66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43771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升學重要事項</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12648" y="1447800"/>
            <a:ext cx="8423848" cy="4800600"/>
          </a:xfrm>
        </p:spPr>
        <p:txBody>
          <a:bodyPr>
            <a:normAutofit fontScale="92500" lnSpcReduction="20000"/>
          </a:bodyPr>
          <a:lstStyle/>
          <a:p>
            <a:pPr marL="539496" indent="-457200">
              <a:buFont typeface="Wingdings" panose="05000000000000000000" pitchFamily="2" charset="2"/>
              <a:buChar char="l"/>
            </a:pPr>
            <a:endParaRPr lang="en-US" altLang="zh-TW" dirty="0" smtClean="0">
              <a:latin typeface="標楷體" panose="03000509000000000000" pitchFamily="65" charset="-120"/>
              <a:ea typeface="標楷體" panose="03000509000000000000" pitchFamily="65" charset="-120"/>
            </a:endParaRPr>
          </a:p>
          <a:p>
            <a:pPr marL="539496" indent="-457200">
              <a:buFont typeface="Wingdings" panose="05000000000000000000" pitchFamily="2" charset="2"/>
              <a:buChar char="l"/>
            </a:pPr>
            <a:r>
              <a:rPr lang="zh-TW" altLang="en-US" sz="4000" b="1" dirty="0" smtClean="0">
                <a:solidFill>
                  <a:srgbClr val="FFC000"/>
                </a:solidFill>
                <a:latin typeface="標楷體" panose="03000509000000000000" pitchFamily="65" charset="-120"/>
                <a:ea typeface="標楷體" panose="03000509000000000000" pitchFamily="65" charset="-120"/>
              </a:rPr>
              <a:t>高中職端推薦名額為</a:t>
            </a:r>
            <a:r>
              <a:rPr lang="en-US" altLang="zh-TW" sz="4000" b="1" dirty="0" smtClean="0">
                <a:solidFill>
                  <a:srgbClr val="FFC000"/>
                </a:solidFill>
                <a:latin typeface="標楷體" panose="03000509000000000000" pitchFamily="65" charset="-120"/>
                <a:ea typeface="標楷體" panose="03000509000000000000" pitchFamily="65" charset="-120"/>
              </a:rPr>
              <a:t>15</a:t>
            </a:r>
            <a:r>
              <a:rPr lang="zh-TW" altLang="en-US" sz="4000" b="1" dirty="0" smtClean="0">
                <a:solidFill>
                  <a:srgbClr val="FFC000"/>
                </a:solidFill>
                <a:latin typeface="標楷體" panose="03000509000000000000" pitchFamily="65" charset="-120"/>
                <a:ea typeface="標楷體" panose="03000509000000000000" pitchFamily="65" charset="-120"/>
              </a:rPr>
              <a:t>名</a:t>
            </a:r>
            <a:endParaRPr lang="en-US" altLang="zh-TW" sz="4000" b="1" dirty="0" smtClean="0">
              <a:solidFill>
                <a:srgbClr val="FFC000"/>
              </a:solidFill>
              <a:latin typeface="標楷體" panose="03000509000000000000" pitchFamily="65" charset="-120"/>
              <a:ea typeface="標楷體" panose="03000509000000000000" pitchFamily="65" charset="-120"/>
            </a:endParaRPr>
          </a:p>
          <a:p>
            <a:pPr marL="539496" indent="-457200">
              <a:buFont typeface="Wingdings" panose="05000000000000000000" pitchFamily="2" charset="2"/>
              <a:buChar char="l"/>
            </a:pPr>
            <a:r>
              <a:rPr lang="en-US" altLang="zh-TW" sz="4000" b="1" dirty="0" smtClean="0">
                <a:solidFill>
                  <a:srgbClr val="FFC000"/>
                </a:solidFill>
                <a:latin typeface="標楷體" panose="03000509000000000000" pitchFamily="65" charset="-120"/>
                <a:ea typeface="標楷體" panose="03000509000000000000" pitchFamily="65" charset="-120"/>
              </a:rPr>
              <a:t>111</a:t>
            </a:r>
            <a:r>
              <a:rPr lang="zh-TW" altLang="en-US" sz="4000" b="1" dirty="0">
                <a:solidFill>
                  <a:srgbClr val="FFC000"/>
                </a:solidFill>
                <a:latin typeface="標楷體" panose="03000509000000000000" pitchFamily="65" charset="-120"/>
                <a:ea typeface="標楷體" panose="03000509000000000000" pitchFamily="65" charset="-120"/>
              </a:rPr>
              <a:t>學年度起，科技校院繁星計畫聯合推薦甄選入學招生分別於比序排名及同名次參酌比序之項目中，增列「 技能領域」為 第</a:t>
            </a:r>
            <a:r>
              <a:rPr lang="en-US" altLang="zh-TW" sz="4000" b="1" dirty="0">
                <a:solidFill>
                  <a:srgbClr val="FFC000"/>
                </a:solidFill>
                <a:latin typeface="標楷體" panose="03000509000000000000" pitchFamily="65" charset="-120"/>
                <a:ea typeface="標楷體" panose="03000509000000000000" pitchFamily="65" charset="-120"/>
              </a:rPr>
              <a:t>3</a:t>
            </a:r>
            <a:r>
              <a:rPr lang="zh-TW" altLang="en-US" sz="4000" b="1" dirty="0">
                <a:solidFill>
                  <a:srgbClr val="FFC000"/>
                </a:solidFill>
                <a:latin typeface="標楷體" panose="03000509000000000000" pitchFamily="65" charset="-120"/>
                <a:ea typeface="標楷體" panose="03000509000000000000" pitchFamily="65" charset="-120"/>
              </a:rPr>
              <a:t>比序項目</a:t>
            </a:r>
            <a:endParaRPr lang="en-US" altLang="zh-TW" sz="4000" b="1" dirty="0">
              <a:solidFill>
                <a:srgbClr val="FFC000"/>
              </a:solidFill>
              <a:latin typeface="標楷體" panose="03000509000000000000" pitchFamily="65" charset="-120"/>
              <a:ea typeface="標楷體" panose="03000509000000000000" pitchFamily="65" charset="-120"/>
            </a:endParaRPr>
          </a:p>
          <a:p>
            <a:pPr marL="539496" indent="-457200">
              <a:buFont typeface="Wingdings" panose="05000000000000000000" pitchFamily="2" charset="2"/>
              <a:buChar char="l"/>
            </a:pPr>
            <a:r>
              <a:rPr lang="zh-TW" altLang="en-US" sz="4000" b="1" dirty="0" smtClean="0">
                <a:solidFill>
                  <a:srgbClr val="FFC000"/>
                </a:solidFill>
                <a:latin typeface="標楷體" panose="03000509000000000000" pitchFamily="65" charset="-120"/>
                <a:ea typeface="標楷體" panose="03000509000000000000" pitchFamily="65" charset="-120"/>
              </a:rPr>
              <a:t>科技校院繁星</a:t>
            </a:r>
            <a:r>
              <a:rPr lang="zh-TW" altLang="en-US" sz="4000" b="1" dirty="0">
                <a:solidFill>
                  <a:srgbClr val="FFC000"/>
                </a:solidFill>
                <a:latin typeface="標楷體" panose="03000509000000000000" pitchFamily="65" charset="-120"/>
                <a:ea typeface="標楷體" panose="03000509000000000000" pitchFamily="65" charset="-120"/>
              </a:rPr>
              <a:t>錄取生無論放棄與否皆不得參加本年度四技二專甄選入學</a:t>
            </a:r>
            <a:endParaRPr lang="en-US" altLang="zh-TW" sz="4000" b="1" dirty="0" smtClean="0">
              <a:solidFill>
                <a:srgbClr val="FFC000"/>
              </a:solidFill>
              <a:latin typeface="標楷體" panose="03000509000000000000" pitchFamily="65" charset="-120"/>
              <a:ea typeface="標楷體" panose="03000509000000000000" pitchFamily="65" charset="-120"/>
            </a:endParaRPr>
          </a:p>
          <a:p>
            <a:pPr marL="82296" indent="0">
              <a:buNone/>
            </a:pPr>
            <a:endParaRPr lang="en-US" altLang="zh-TW" dirty="0" smtClean="0">
              <a:solidFill>
                <a:srgbClr val="000000"/>
              </a:solidFill>
              <a:latin typeface="TimesNewRoman"/>
            </a:endParaRPr>
          </a:p>
        </p:txBody>
      </p:sp>
    </p:spTree>
    <p:extLst>
      <p:ext uri="{BB962C8B-B14F-4D97-AF65-F5344CB8AC3E}">
        <p14:creationId xmlns:p14="http://schemas.microsoft.com/office/powerpoint/2010/main" val="4081589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smtClean="0">
                <a:latin typeface="標楷體" panose="03000509000000000000" pitchFamily="65" charset="-120"/>
                <a:ea typeface="標楷體" panose="03000509000000000000" pitchFamily="65" charset="-120"/>
              </a:rPr>
              <a:t>壹、報名資格</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72116" y="1484784"/>
            <a:ext cx="9073008" cy="4800600"/>
          </a:xfrm>
        </p:spPr>
        <p:txBody>
          <a:bodyPr>
            <a:normAutofit/>
          </a:bodyPr>
          <a:lstStyle/>
          <a:p>
            <a:pPr marL="539496" indent="-457200">
              <a:buFont typeface="Wingdings" panose="05000000000000000000" pitchFamily="2" charset="2"/>
              <a:buChar char="l"/>
            </a:pPr>
            <a:endParaRPr lang="en-US" altLang="zh-TW" dirty="0" smtClean="0">
              <a:latin typeface="標楷體" panose="03000509000000000000" pitchFamily="65" charset="-120"/>
              <a:ea typeface="標楷體" panose="03000509000000000000" pitchFamily="65" charset="-120"/>
            </a:endParaRPr>
          </a:p>
          <a:p>
            <a:pPr marL="539496" indent="-457200">
              <a:buFont typeface="Wingdings" panose="05000000000000000000" pitchFamily="2" charset="2"/>
              <a:buChar char="l"/>
            </a:pPr>
            <a:r>
              <a:rPr lang="zh-TW" altLang="en-US" sz="3200" dirty="0" smtClean="0">
                <a:latin typeface="標楷體" panose="03000509000000000000" pitchFamily="65" charset="-120"/>
                <a:ea typeface="標楷體" panose="03000509000000000000" pitchFamily="65" charset="-120"/>
              </a:rPr>
              <a:t>全程</a:t>
            </a:r>
            <a:r>
              <a:rPr lang="zh-TW" altLang="en-US" sz="3200" dirty="0">
                <a:latin typeface="標楷體" panose="03000509000000000000" pitchFamily="65" charset="-120"/>
                <a:ea typeface="標楷體" panose="03000509000000000000" pitchFamily="65" charset="-120"/>
              </a:rPr>
              <a:t>均就讀</a:t>
            </a:r>
            <a:r>
              <a:rPr lang="zh-TW" altLang="en-US" sz="3200" dirty="0" smtClean="0">
                <a:latin typeface="標楷體" panose="03000509000000000000" pitchFamily="65" charset="-120"/>
                <a:ea typeface="標楷體" panose="03000509000000000000" pitchFamily="65" charset="-120"/>
              </a:rPr>
              <a:t>本校各</a:t>
            </a:r>
            <a:r>
              <a:rPr lang="zh-TW" altLang="en-US" sz="3200" dirty="0">
                <a:latin typeface="標楷體" panose="03000509000000000000" pitchFamily="65" charset="-120"/>
                <a:ea typeface="標楷體" panose="03000509000000000000" pitchFamily="65" charset="-120"/>
              </a:rPr>
              <a:t>職業類</a:t>
            </a:r>
            <a:r>
              <a:rPr lang="zh-TW" altLang="en-US" sz="3200" dirty="0" smtClean="0">
                <a:latin typeface="標楷體" panose="03000509000000000000" pitchFamily="65" charset="-120"/>
                <a:ea typeface="標楷體" panose="03000509000000000000" pitchFamily="65" charset="-120"/>
              </a:rPr>
              <a:t>科之應屆畢業生</a:t>
            </a:r>
            <a:endParaRPr lang="en-US" altLang="zh-TW" sz="3200" dirty="0" smtClean="0">
              <a:latin typeface="標楷體" panose="03000509000000000000" pitchFamily="65" charset="-120"/>
              <a:ea typeface="標楷體" panose="03000509000000000000" pitchFamily="65" charset="-120"/>
            </a:endParaRPr>
          </a:p>
          <a:p>
            <a:pPr marL="82296" indent="0">
              <a:buNone/>
            </a:pPr>
            <a:r>
              <a:rPr lang="en-US" altLang="zh-TW" sz="3200" dirty="0">
                <a:latin typeface="標楷體" panose="03000509000000000000" pitchFamily="65" charset="-120"/>
                <a:ea typeface="標楷體" panose="03000509000000000000" pitchFamily="65" charset="-120"/>
              </a:rPr>
              <a:t> </a:t>
            </a:r>
            <a:r>
              <a:rPr lang="en-US" altLang="zh-TW" sz="3200" dirty="0" smtClean="0">
                <a:latin typeface="標楷體" panose="03000509000000000000" pitchFamily="65" charset="-120"/>
                <a:ea typeface="標楷體" panose="03000509000000000000" pitchFamily="65" charset="-120"/>
              </a:rPr>
              <a:t>  (</a:t>
            </a:r>
            <a:r>
              <a:rPr lang="zh-TW" altLang="en-US" sz="3200" b="1" dirty="0" smtClean="0">
                <a:solidFill>
                  <a:srgbClr val="FFC000"/>
                </a:solidFill>
                <a:latin typeface="標楷體" panose="03000509000000000000" pitchFamily="65" charset="-120"/>
                <a:ea typeface="標楷體" panose="03000509000000000000" pitchFamily="65" charset="-120"/>
              </a:rPr>
              <a:t>含轉科生、復學生，不含轉學生</a:t>
            </a:r>
            <a:r>
              <a:rPr lang="en-US" altLang="zh-TW" sz="3200" dirty="0" smtClean="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a:p>
            <a:pPr marL="539496" indent="-457200">
              <a:buFont typeface="Wingdings" panose="05000000000000000000" pitchFamily="2" charset="2"/>
              <a:buChar char="l"/>
            </a:pPr>
            <a:r>
              <a:rPr lang="zh-TW" altLang="en-US" sz="3200" dirty="0" smtClean="0">
                <a:latin typeface="標楷體" panose="03000509000000000000" pitchFamily="65" charset="-120"/>
                <a:ea typeface="標楷體" panose="03000509000000000000" pitchFamily="65" charset="-120"/>
              </a:rPr>
              <a:t>在</a:t>
            </a:r>
            <a:r>
              <a:rPr lang="zh-TW" altLang="en-US" sz="3200" dirty="0">
                <a:latin typeface="標楷體" panose="03000509000000000000" pitchFamily="65" charset="-120"/>
                <a:ea typeface="標楷體" panose="03000509000000000000" pitchFamily="65" charset="-120"/>
              </a:rPr>
              <a:t>校</a:t>
            </a:r>
            <a:r>
              <a:rPr lang="zh-TW" altLang="en-US" sz="3200" b="1" dirty="0">
                <a:solidFill>
                  <a:srgbClr val="FFC000"/>
                </a:solidFill>
                <a:latin typeface="標楷體" panose="03000509000000000000" pitchFamily="65" charset="-120"/>
                <a:ea typeface="標楷體" panose="03000509000000000000" pitchFamily="65" charset="-120"/>
              </a:rPr>
              <a:t>學業成績平均</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前</a:t>
            </a:r>
            <a:r>
              <a:rPr lang="en-US" altLang="zh-TW" sz="3200" dirty="0">
                <a:latin typeface="標楷體" panose="03000509000000000000" pitchFamily="65" charset="-120"/>
                <a:ea typeface="標楷體" panose="03000509000000000000" pitchFamily="65" charset="-120"/>
              </a:rPr>
              <a:t>5</a:t>
            </a:r>
            <a:r>
              <a:rPr lang="zh-TW" altLang="en-US" sz="3200" dirty="0">
                <a:latin typeface="標楷體" panose="03000509000000000000" pitchFamily="65" charset="-120"/>
                <a:ea typeface="標楷體" panose="03000509000000000000" pitchFamily="65" charset="-120"/>
              </a:rPr>
              <a:t>學期</a:t>
            </a:r>
            <a:r>
              <a:rPr lang="en-US" altLang="zh-TW" sz="3200" dirty="0" smtClean="0">
                <a:latin typeface="標楷體" panose="03000509000000000000" pitchFamily="65" charset="-120"/>
                <a:ea typeface="標楷體" panose="03000509000000000000" pitchFamily="65" charset="-120"/>
              </a:rPr>
              <a:t>)</a:t>
            </a:r>
            <a:r>
              <a:rPr lang="zh-TW" altLang="en-US" sz="3200" dirty="0" smtClean="0">
                <a:latin typeface="標楷體" panose="03000509000000000000" pitchFamily="65" charset="-120"/>
                <a:ea typeface="標楷體" panose="03000509000000000000" pitchFamily="65" charset="-120"/>
              </a:rPr>
              <a:t>排名</a:t>
            </a:r>
            <a:r>
              <a:rPr lang="zh-TW" altLang="en-US" sz="3200" dirty="0">
                <a:latin typeface="標楷體" panose="03000509000000000000" pitchFamily="65" charset="-120"/>
                <a:ea typeface="標楷體" panose="03000509000000000000" pitchFamily="65" charset="-120"/>
              </a:rPr>
              <a:t>在</a:t>
            </a:r>
            <a:r>
              <a:rPr lang="zh-TW" altLang="en-US" sz="3200" b="1" dirty="0">
                <a:solidFill>
                  <a:srgbClr val="FFC000"/>
                </a:solidFill>
                <a:latin typeface="標楷體" panose="03000509000000000000" pitchFamily="65" charset="-120"/>
                <a:ea typeface="標楷體" panose="03000509000000000000" pitchFamily="65" charset="-120"/>
              </a:rPr>
              <a:t>各</a:t>
            </a:r>
            <a:r>
              <a:rPr lang="zh-TW" altLang="en-US" sz="3200" b="1" dirty="0" smtClean="0">
                <a:solidFill>
                  <a:srgbClr val="FFC000"/>
                </a:solidFill>
                <a:latin typeface="標楷體" panose="03000509000000000000" pitchFamily="65" charset="-120"/>
                <a:ea typeface="標楷體" panose="03000509000000000000" pitchFamily="65" charset="-120"/>
              </a:rPr>
              <a:t>科前</a:t>
            </a:r>
            <a:r>
              <a:rPr lang="en-US" altLang="zh-TW" sz="3200" b="1" dirty="0">
                <a:solidFill>
                  <a:srgbClr val="FFC000"/>
                </a:solidFill>
                <a:latin typeface="標楷體" panose="03000509000000000000" pitchFamily="65" charset="-120"/>
                <a:ea typeface="標楷體" panose="03000509000000000000" pitchFamily="65" charset="-120"/>
              </a:rPr>
              <a:t>30</a:t>
            </a:r>
            <a:r>
              <a:rPr lang="zh-TW" altLang="en-US" sz="3200" b="1" dirty="0">
                <a:solidFill>
                  <a:srgbClr val="FFC000"/>
                </a:solidFill>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以內之</a:t>
            </a:r>
            <a:r>
              <a:rPr lang="zh-TW" altLang="en-US" sz="3200" dirty="0" smtClean="0">
                <a:latin typeface="標楷體" panose="03000509000000000000" pitchFamily="65" charset="-120"/>
                <a:ea typeface="標楷體" panose="03000509000000000000" pitchFamily="65" charset="-120"/>
              </a:rPr>
              <a:t>學生</a:t>
            </a:r>
            <a:endParaRPr lang="en-US" altLang="zh-TW" sz="3200" dirty="0">
              <a:latin typeface="標楷體" panose="03000509000000000000" pitchFamily="65" charset="-120"/>
              <a:ea typeface="標楷體" panose="03000509000000000000" pitchFamily="65" charset="-120"/>
            </a:endParaRPr>
          </a:p>
          <a:p>
            <a:pPr marL="539496" indent="-457200">
              <a:buFont typeface="Wingdings" panose="05000000000000000000" pitchFamily="2" charset="2"/>
              <a:buChar char="l"/>
            </a:pPr>
            <a:r>
              <a:rPr lang="zh-TW" altLang="en-US" sz="3200" b="1" dirty="0" smtClean="0">
                <a:solidFill>
                  <a:srgbClr val="FFC000"/>
                </a:solidFill>
                <a:latin typeface="標楷體" panose="03000509000000000000" pitchFamily="65" charset="-120"/>
                <a:ea typeface="標楷體" panose="03000509000000000000" pitchFamily="65" charset="-120"/>
              </a:rPr>
              <a:t>科技校院繁星</a:t>
            </a:r>
            <a:r>
              <a:rPr lang="zh-TW" altLang="en-US" sz="3200" b="1" dirty="0">
                <a:solidFill>
                  <a:srgbClr val="FFC000"/>
                </a:solidFill>
                <a:latin typeface="標楷體" panose="03000509000000000000" pitchFamily="65" charset="-120"/>
                <a:ea typeface="標楷體" panose="03000509000000000000" pitchFamily="65" charset="-120"/>
              </a:rPr>
              <a:t>錄取生無論放棄與否皆不得參加本年度四技二專甄選入學</a:t>
            </a:r>
            <a:endParaRPr lang="en-US" altLang="zh-TW" sz="3200" b="1" dirty="0" smtClean="0">
              <a:solidFill>
                <a:srgbClr val="FFC000"/>
              </a:solidFill>
              <a:latin typeface="標楷體" panose="03000509000000000000" pitchFamily="65" charset="-120"/>
              <a:ea typeface="標楷體" panose="03000509000000000000" pitchFamily="65" charset="-120"/>
            </a:endParaRPr>
          </a:p>
          <a:p>
            <a:pPr marL="82296" indent="0">
              <a:buNone/>
            </a:pPr>
            <a:endParaRPr lang="en-US" altLang="zh-TW" dirty="0" smtClean="0">
              <a:solidFill>
                <a:srgbClr val="000000"/>
              </a:solidFill>
              <a:latin typeface="TimesNewRoman"/>
            </a:endParaRPr>
          </a:p>
        </p:txBody>
      </p:sp>
    </p:spTree>
    <p:extLst>
      <p:ext uri="{BB962C8B-B14F-4D97-AF65-F5344CB8AC3E}">
        <p14:creationId xmlns:p14="http://schemas.microsoft.com/office/powerpoint/2010/main" val="614800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貳、名額分配</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0" y="2096064"/>
            <a:ext cx="9144000" cy="3695136"/>
          </a:xfrm>
        </p:spPr>
        <p:txBody>
          <a:bodyPr>
            <a:normAutofit/>
          </a:bodyPr>
          <a:lstStyle/>
          <a:p>
            <a:pPr>
              <a:buFont typeface="Wingdings" panose="05000000000000000000" pitchFamily="2" charset="2"/>
              <a:buChar char="l"/>
            </a:pP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a:buFont typeface="Wingdings" panose="05000000000000000000" pitchFamily="2" charset="2"/>
              <a:buChar char="l"/>
            </a:pPr>
            <a:r>
              <a:rPr lang="zh-TW" altLang="en-US" sz="4400" dirty="0" smtClean="0">
                <a:latin typeface="Times New Roman" panose="02020603050405020304" pitchFamily="18" charset="0"/>
                <a:ea typeface="標楷體" panose="03000509000000000000" pitchFamily="65" charset="-120"/>
                <a:cs typeface="Times New Roman" panose="02020603050405020304" pitchFamily="18" charset="0"/>
              </a:rPr>
              <a:t>依</a:t>
            </a:r>
            <a:r>
              <a:rPr lang="zh-TW" altLang="en-US" sz="4400" dirty="0">
                <a:latin typeface="Times New Roman" panose="02020603050405020304" pitchFamily="18" charset="0"/>
                <a:ea typeface="標楷體" panose="03000509000000000000" pitchFamily="65" charset="-120"/>
                <a:cs typeface="Times New Roman" panose="02020603050405020304" pitchFamily="18" charset="0"/>
              </a:rPr>
              <a:t>群別分配名額為</a:t>
            </a:r>
            <a:r>
              <a:rPr lang="zh-TW" altLang="en-US" sz="4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商業</a:t>
            </a:r>
            <a:r>
              <a:rPr lang="zh-TW" altLang="en-US" sz="44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與管理</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群</a:t>
            </a:r>
            <a:r>
              <a:rPr lang="en-US" altLang="zh-TW"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9</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名</a:t>
            </a:r>
            <a:r>
              <a:rPr lang="zh-TW" altLang="en-US" sz="4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設計群</a:t>
            </a:r>
            <a:r>
              <a:rPr lang="en-US" altLang="zh-TW"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4</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名</a:t>
            </a:r>
            <a:r>
              <a:rPr lang="zh-TW" altLang="en-US" sz="44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外語群</a:t>
            </a:r>
            <a:r>
              <a:rPr lang="en-US" altLang="zh-TW"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2</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名</a:t>
            </a:r>
            <a:r>
              <a:rPr lang="zh-TW" altLang="en-US" sz="4400" dirty="0">
                <a:latin typeface="Times New Roman" panose="02020603050405020304" pitchFamily="18" charset="0"/>
                <a:ea typeface="標楷體" panose="03000509000000000000" pitchFamily="65" charset="-120"/>
                <a:cs typeface="Times New Roman" panose="02020603050405020304" pitchFamily="18" charset="0"/>
              </a:rPr>
              <a:t>，合計</a:t>
            </a:r>
            <a:r>
              <a:rPr lang="en-US" altLang="zh-TW"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15</a:t>
            </a:r>
            <a:r>
              <a:rPr lang="zh-TW" altLang="en-US" sz="44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名</a:t>
            </a:r>
            <a:endParaRPr lang="zh-TW" altLang="en-US" sz="44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833283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參、成績比序</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92432" y="1844824"/>
            <a:ext cx="8351150" cy="4429280"/>
          </a:xfrm>
        </p:spPr>
        <p:txBody>
          <a:bodyPr>
            <a:normAutofit/>
          </a:bodyPr>
          <a:lstStyle/>
          <a:p>
            <a:pPr marL="0" indent="0">
              <a:buNone/>
            </a:pP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一</a:t>
            </a: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、在</a:t>
            </a: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校成績</a:t>
            </a:r>
            <a:r>
              <a:rPr lang="en-US" altLang="zh-TW" sz="32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32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前</a:t>
            </a:r>
            <a:r>
              <a:rPr lang="en-US" altLang="zh-TW"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5</a:t>
            </a:r>
            <a:r>
              <a:rPr lang="zh-TW" altLang="en-US"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學期</a:t>
            </a:r>
            <a:r>
              <a:rPr lang="en-US" altLang="zh-TW" sz="32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以班</a:t>
            </a:r>
            <a:r>
              <a:rPr lang="zh-TW" altLang="en-US" sz="32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為單位</a:t>
            </a:r>
            <a:r>
              <a:rPr lang="zh-TW" altLang="en-US" sz="3200"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轉換</a:t>
            </a:r>
            <a:r>
              <a:rPr lang="en-US" altLang="zh-TW"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分數後</a:t>
            </a:r>
            <a:r>
              <a:rPr lang="en-US" altLang="zh-TW"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非原始成績</a:t>
            </a:r>
            <a:r>
              <a:rPr lang="en-US" altLang="zh-TW"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排序。</a:t>
            </a:r>
          </a:p>
          <a:p>
            <a:pPr marL="0" indent="0">
              <a:buNone/>
            </a:pP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二、在校成績經轉換後</a:t>
            </a:r>
            <a:r>
              <a:rPr lang="zh-TW" altLang="en-US" sz="32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以群為單位</a:t>
            </a: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，分為「</a:t>
            </a: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商業與</a:t>
            </a:r>
            <a:r>
              <a:rPr lang="zh-TW" altLang="en-US" sz="3200" dirty="0">
                <a:latin typeface="Times New Roman" panose="02020603050405020304" pitchFamily="18" charset="0"/>
                <a:ea typeface="標楷體" panose="03000509000000000000" pitchFamily="65" charset="-120"/>
                <a:cs typeface="Times New Roman" panose="02020603050405020304" pitchFamily="18" charset="0"/>
              </a:rPr>
              <a:t>管理群」、「設計群」及「外語群」。</a:t>
            </a:r>
          </a:p>
          <a:p>
            <a:pPr marL="0" indent="0">
              <a:buNone/>
            </a:pPr>
            <a:r>
              <a:rPr lang="zh-TW" altLang="en-US" sz="32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sz="3200"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984369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參、成績比序</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595064" y="1628800"/>
            <a:ext cx="8170984" cy="4536504"/>
          </a:xfrm>
        </p:spPr>
        <p:txBody>
          <a:bodyPr>
            <a:noAutofit/>
          </a:bodyPr>
          <a:lstStyle/>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三、成績</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比</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序：</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smtClean="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第一比序：</a:t>
            </a:r>
            <a:r>
              <a:rPr lang="zh-TW" altLang="en-US" sz="2800" b="1" dirty="0" smtClean="0">
                <a:solidFill>
                  <a:schemeClr val="tx1">
                    <a:lumMod val="95000"/>
                  </a:schemeClr>
                </a:solidFill>
                <a:latin typeface="Times New Roman" panose="02020603050405020304" pitchFamily="18" charset="0"/>
                <a:ea typeface="標楷體" panose="03000509000000000000" pitchFamily="65" charset="-120"/>
                <a:cs typeface="Times New Roman" panose="02020603050405020304" pitchFamily="18" charset="0"/>
              </a:rPr>
              <a:t>在校</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學業成績平均</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之</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分數群名次</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百分比 </a:t>
            </a:r>
            <a:endParaRPr lang="en-US" altLang="zh-TW" dirty="0">
              <a:effectLst/>
            </a:endParaRPr>
          </a:p>
          <a:p>
            <a:pPr marL="0" indent="0">
              <a:buNone/>
            </a:pPr>
            <a:r>
              <a:rPr lang="zh-TW" altLang="en-US" sz="2800" smtClean="0">
                <a:effectLst/>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smtClean="0">
                <a:latin typeface="Times New Roman" panose="02020603050405020304" pitchFamily="18" charset="0"/>
                <a:ea typeface="標楷體" panose="03000509000000000000" pitchFamily="65" charset="-120"/>
                <a:cs typeface="Times New Roman" panose="02020603050405020304" pitchFamily="18" charset="0"/>
              </a:rPr>
              <a:t>第二</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比序</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專業</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及實習</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科目</a:t>
            </a:r>
            <a:r>
              <a:rPr lang="zh-TW" altLang="en-US" sz="28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平均</a:t>
            </a:r>
            <a:r>
              <a:rPr lang="zh-TW" altLang="en-US" sz="2800"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成績</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之</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分數</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群</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名次</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百分比 </a:t>
            </a:r>
            <a:r>
              <a:rPr lang="en-US" altLang="zh-TW" dirty="0" smtClean="0">
                <a:effectLst/>
              </a:rPr>
              <a:t>(</a:t>
            </a:r>
            <a:r>
              <a:rPr lang="zh-TW" altLang="zh-TW" dirty="0">
                <a:effectLst/>
              </a:rPr>
              <a:t>部定</a:t>
            </a:r>
            <a:r>
              <a:rPr lang="zh-TW" altLang="zh-TW" dirty="0" smtClean="0">
                <a:effectLst/>
              </a:rPr>
              <a:t>必修科目</a:t>
            </a:r>
            <a:r>
              <a:rPr lang="en-US" altLang="zh-TW" dirty="0" smtClean="0">
                <a:effectLst/>
              </a:rPr>
              <a:t>)</a:t>
            </a: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第三比</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序</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「技能領域科目」平均成績</a:t>
            </a:r>
            <a:r>
              <a:rPr lang="zh-TW" altLang="zh-TW" sz="2800" dirty="0">
                <a:latin typeface="Times New Roman" panose="02020603050405020304" pitchFamily="18" charset="0"/>
                <a:ea typeface="標楷體" panose="03000509000000000000" pitchFamily="65" charset="-120"/>
                <a:cs typeface="Times New Roman" panose="02020603050405020304" pitchFamily="18" charset="0"/>
              </a:rPr>
              <a:t>之</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T</a:t>
            </a:r>
            <a:r>
              <a:rPr lang="zh-TW" altLang="zh-TW" sz="2800" dirty="0" smtClean="0">
                <a:latin typeface="Times New Roman" panose="02020603050405020304" pitchFamily="18" charset="0"/>
                <a:ea typeface="標楷體" panose="03000509000000000000" pitchFamily="65" charset="-120"/>
                <a:cs typeface="Times New Roman" panose="02020603050405020304" pitchFamily="18" charset="0"/>
              </a:rPr>
              <a:t>分</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2800" dirty="0" smtClean="0">
                <a:latin typeface="Times New Roman" panose="02020603050405020304" pitchFamily="18" charset="0"/>
                <a:ea typeface="標楷體" panose="03000509000000000000" pitchFamily="65" charset="-120"/>
                <a:cs typeface="Times New Roman" panose="02020603050405020304" pitchFamily="18" charset="0"/>
              </a:rPr>
              <a:t>數</a:t>
            </a:r>
            <a:r>
              <a:rPr lang="zh-TW" altLang="zh-TW" sz="2800" dirty="0">
                <a:latin typeface="Times New Roman" panose="02020603050405020304" pitchFamily="18" charset="0"/>
                <a:ea typeface="標楷體" panose="03000509000000000000" pitchFamily="65" charset="-120"/>
                <a:cs typeface="Times New Roman" panose="02020603050405020304" pitchFamily="18" charset="0"/>
              </a:rPr>
              <a:t>群名次</a:t>
            </a:r>
            <a:r>
              <a:rPr lang="zh-TW" altLang="zh-TW" sz="2800" dirty="0" smtClean="0">
                <a:latin typeface="Times New Roman" panose="02020603050405020304" pitchFamily="18" charset="0"/>
                <a:ea typeface="標楷體" panose="03000509000000000000" pitchFamily="65" charset="-120"/>
                <a:cs typeface="Times New Roman" panose="02020603050405020304" pitchFamily="18" charset="0"/>
              </a:rPr>
              <a:t>百分比</a:t>
            </a:r>
            <a:r>
              <a:rPr lang="en-US" altLang="zh-TW" dirty="0" smtClean="0">
                <a:effectLst/>
              </a:rPr>
              <a:t>(</a:t>
            </a:r>
            <a:r>
              <a:rPr lang="zh-TW" altLang="zh-TW" dirty="0">
                <a:effectLst/>
              </a:rPr>
              <a:t>部定</a:t>
            </a:r>
            <a:r>
              <a:rPr lang="zh-TW" altLang="zh-TW" dirty="0" smtClean="0">
                <a:effectLst/>
              </a:rPr>
              <a:t>必修科目</a:t>
            </a:r>
            <a:r>
              <a:rPr lang="en-US" altLang="zh-TW" dirty="0" smtClean="0">
                <a:effectLst/>
              </a:rPr>
              <a:t>)</a:t>
            </a:r>
            <a:endParaRPr lang="zh-TW" altLang="en-US" dirty="0">
              <a:effectLst/>
            </a:endParaRPr>
          </a:p>
          <a:p>
            <a:pPr marL="0" indent="0">
              <a:buNone/>
            </a:pP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896791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97895" y="578"/>
            <a:ext cx="7765321" cy="1326321"/>
          </a:xfrm>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參、成績比序</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92232" y="980728"/>
            <a:ext cx="8170984" cy="5184576"/>
          </a:xfrm>
        </p:spPr>
        <p:txBody>
          <a:bodyPr>
            <a:noAutofit/>
          </a:bodyPr>
          <a:lstStyle/>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三、成績</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比</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序：</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第四比</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序：</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英文</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800" dirty="0">
                <a:latin typeface="Times New Roman" panose="02020603050405020304" pitchFamily="18" charset="0"/>
                <a:ea typeface="標楷體" panose="03000509000000000000" pitchFamily="65" charset="-120"/>
                <a:cs typeface="Times New Roman" panose="02020603050405020304" pitchFamily="18" charset="0"/>
              </a:rPr>
              <a:t>採計英語文</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平均成績之</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分數</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群名次</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百分比</a:t>
            </a: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第五比</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序：</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國文</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800" dirty="0">
                <a:latin typeface="Times New Roman" panose="02020603050405020304" pitchFamily="18" charset="0"/>
                <a:ea typeface="標楷體" panose="03000509000000000000" pitchFamily="65" charset="-120"/>
                <a:cs typeface="Times New Roman" panose="02020603050405020304" pitchFamily="18" charset="0"/>
              </a:rPr>
              <a:t>採計國語文、國語文閱讀與</a:t>
            </a:r>
            <a:r>
              <a:rPr lang="zh-TW" altLang="zh-TW" sz="2800" dirty="0" smtClean="0">
                <a:latin typeface="Times New Roman" panose="02020603050405020304" pitchFamily="18" charset="0"/>
                <a:ea typeface="標楷體" panose="03000509000000000000" pitchFamily="65" charset="-120"/>
                <a:cs typeface="Times New Roman" panose="02020603050405020304" pitchFamily="18" charset="0"/>
              </a:rPr>
              <a:t>寫</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zh-TW" sz="2800" dirty="0" smtClean="0">
                <a:latin typeface="Times New Roman" panose="02020603050405020304" pitchFamily="18" charset="0"/>
                <a:ea typeface="標楷體" panose="03000509000000000000" pitchFamily="65" charset="-120"/>
                <a:cs typeface="Times New Roman" panose="02020603050405020304" pitchFamily="18" charset="0"/>
              </a:rPr>
              <a:t>作</a:t>
            </a:r>
            <a:r>
              <a:rPr lang="zh-TW" altLang="zh-TW" sz="2800" dirty="0">
                <a:latin typeface="Times New Roman" panose="02020603050405020304" pitchFamily="18" charset="0"/>
                <a:ea typeface="標楷體" panose="03000509000000000000" pitchFamily="65" charset="-120"/>
                <a:cs typeface="Times New Roman" panose="02020603050405020304" pitchFamily="18" charset="0"/>
              </a:rPr>
              <a:t>、閱讀與思辯</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平均成績之</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分數</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群名次百分比</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第六比</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序：</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數學</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800" dirty="0">
                <a:latin typeface="Times New Roman" panose="02020603050405020304" pitchFamily="18" charset="0"/>
                <a:ea typeface="標楷體" panose="03000509000000000000" pitchFamily="65" charset="-120"/>
                <a:cs typeface="Times New Roman" panose="02020603050405020304" pitchFamily="18" charset="0"/>
              </a:rPr>
              <a:t>採計數學、應用數學</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平均</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成</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績</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之</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分數群</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名次</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百分比</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        </a:t>
            </a:r>
          </a:p>
        </p:txBody>
      </p:sp>
    </p:spTree>
    <p:extLst>
      <p:ext uri="{BB962C8B-B14F-4D97-AF65-F5344CB8AC3E}">
        <p14:creationId xmlns:p14="http://schemas.microsoft.com/office/powerpoint/2010/main" val="4182929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參、成績比序</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595064" y="1484784"/>
            <a:ext cx="8170984" cy="5184576"/>
          </a:xfrm>
        </p:spPr>
        <p:txBody>
          <a:bodyPr>
            <a:noAutofit/>
          </a:bodyPr>
          <a:lstStyle/>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三、成績</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比</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序：</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第七比</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序：</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競賽、證照及語文能力</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檢定</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之總合</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成績</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第八比</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序：</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學校幹部、志工、社會服務及</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社團</a:t>
            </a:r>
            <a:endPar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參與</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之</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總合成績</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885094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5644" y="578"/>
            <a:ext cx="7765321" cy="1326321"/>
          </a:xfrm>
        </p:spPr>
        <p:txBody>
          <a:bodyPr/>
          <a:lstStyle/>
          <a:p>
            <a:r>
              <a:rPr lang="zh-TW" altLang="en-US" sz="4400" dirty="0" smtClean="0">
                <a:solidFill>
                  <a:srgbClr val="FFC000"/>
                </a:solidFill>
                <a:latin typeface="標楷體" panose="03000509000000000000" pitchFamily="65" charset="-120"/>
                <a:ea typeface="標楷體" panose="03000509000000000000" pitchFamily="65" charset="-120"/>
              </a:rPr>
              <a:t>肆、作業程序</a:t>
            </a:r>
            <a:r>
              <a:rPr lang="en-US" altLang="zh-TW" sz="4400" dirty="0" smtClean="0">
                <a:solidFill>
                  <a:srgbClr val="FFC000"/>
                </a:solidFill>
                <a:latin typeface="標楷體" panose="03000509000000000000" pitchFamily="65" charset="-120"/>
                <a:ea typeface="標楷體" panose="03000509000000000000" pitchFamily="65" charset="-120"/>
              </a:rPr>
              <a:t>(</a:t>
            </a:r>
            <a:r>
              <a:rPr lang="zh-TW" altLang="en-US" sz="4400" b="1" dirty="0" smtClean="0">
                <a:solidFill>
                  <a:srgbClr val="FFC000"/>
                </a:solidFill>
                <a:latin typeface="標楷體" panose="03000509000000000000" pitchFamily="65" charset="-120"/>
                <a:ea typeface="標楷體" panose="03000509000000000000" pitchFamily="65" charset="-120"/>
              </a:rPr>
              <a:t>校內</a:t>
            </a:r>
            <a:r>
              <a:rPr lang="en-US" altLang="zh-TW" sz="4400" dirty="0" smtClean="0">
                <a:solidFill>
                  <a:srgbClr val="FFC000"/>
                </a:solidFill>
                <a:latin typeface="標楷體" panose="03000509000000000000" pitchFamily="65" charset="-120"/>
                <a:ea typeface="標楷體" panose="03000509000000000000" pitchFamily="65" charset="-120"/>
              </a:rPr>
              <a:t>)</a:t>
            </a: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23528" y="980728"/>
            <a:ext cx="8441432" cy="5760640"/>
          </a:xfrm>
        </p:spPr>
        <p:txBody>
          <a:bodyPr>
            <a:noAutofit/>
          </a:bodyPr>
          <a:lstStyle/>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一、校內報名表件</a:t>
            </a:r>
            <a:r>
              <a:rPr lang="zh-TW" altLang="en-US" sz="2800" dirty="0" smtClean="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3/1</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三</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中午</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前</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繳交</a:t>
            </a:r>
            <a:r>
              <a:rPr lang="en-US" altLang="zh-TW" sz="28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申請表</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文件</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第一比序至第六比序的群名次百分比已</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mail</a:t>
            </a:r>
            <a:b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b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給各班導師</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，同學亦可至註冊組查詢</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第七比序</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文件</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、第八比序</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文件</a:t>
            </a:r>
            <a:r>
              <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校內作業僅</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須</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書寫文件，</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不須檢附</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影本證明</a:t>
            </a:r>
            <a:endParaRPr lang="en-US" altLang="zh-TW" sz="2800"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3/2(</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四</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公告校內推薦名單，獲得推薦的同學</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b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請</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參加</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3</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/3</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五</a:t>
            </a:r>
            <a:r>
              <a:rPr lang="en-US"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12:30</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在</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交誼廳</a:t>
            </a:r>
            <a:r>
              <a:rPr lang="zh-TW" altLang="en-US"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的</a:t>
            </a:r>
            <a:r>
              <a:rPr lang="zh-TW"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網路</a:t>
            </a:r>
            <a:r>
              <a:rPr lang="zh-TW"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報名</a:t>
            </a:r>
            <a: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r>
            <a:br>
              <a:rPr lang="en-US"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b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及</a:t>
            </a:r>
            <a:r>
              <a:rPr lang="zh-TW" altLang="zh-TW" sz="2800" b="1" dirty="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作業流程說明</a:t>
            </a:r>
            <a:r>
              <a:rPr lang="zh-TW" altLang="zh-TW"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會</a:t>
            </a:r>
            <a:r>
              <a:rPr lang="zh-TW" altLang="en-US" sz="2800" b="1" dirty="0" smtClean="0">
                <a:solidFill>
                  <a:srgbClr val="FFC000"/>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800" b="1"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673986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大馬士革風</Template>
  <TotalTime>1785</TotalTime>
  <Words>1014</Words>
  <Application>Microsoft Office PowerPoint</Application>
  <PresentationFormat>如螢幕大小 (4:3)</PresentationFormat>
  <Paragraphs>101</Paragraphs>
  <Slides>14</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14</vt:i4>
      </vt:variant>
    </vt:vector>
  </HeadingPairs>
  <TitlesOfParts>
    <vt:vector size="23" baseType="lpstr">
      <vt:lpstr>Rockwell</vt:lpstr>
      <vt:lpstr>TimesNewRoman</vt:lpstr>
      <vt:lpstr>新細明體</vt:lpstr>
      <vt:lpstr>標楷體</vt:lpstr>
      <vt:lpstr>Arial</vt:lpstr>
      <vt:lpstr>Bookman Old Style</vt:lpstr>
      <vt:lpstr>Times New Roman</vt:lpstr>
      <vt:lpstr>Wingdings</vt:lpstr>
      <vt:lpstr>Damask</vt:lpstr>
      <vt:lpstr>112 學年度 科技校院繁星校內推薦甄選說明會</vt:lpstr>
      <vt:lpstr>升學重要事項</vt:lpstr>
      <vt:lpstr>壹、報名資格</vt:lpstr>
      <vt:lpstr>貳、名額分配</vt:lpstr>
      <vt:lpstr>參、成績比序</vt:lpstr>
      <vt:lpstr>參、成績比序</vt:lpstr>
      <vt:lpstr>參、成績比序</vt:lpstr>
      <vt:lpstr>參、成績比序</vt:lpstr>
      <vt:lpstr>肆、作業程序(校內)</vt:lpstr>
      <vt:lpstr>肆、作業程序(校內)</vt:lpstr>
      <vt:lpstr>肆、作業程序(校內)</vt:lpstr>
      <vt:lpstr>柒、參考資訊</vt:lpstr>
      <vt:lpstr>歡迎同學善用 學校網頁 畢業生專區</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 學年度大學「個人申請」</dc:title>
  <dc:creator>User01</dc:creator>
  <cp:lastModifiedBy>User</cp:lastModifiedBy>
  <cp:revision>190</cp:revision>
  <dcterms:created xsi:type="dcterms:W3CDTF">2014-02-12T03:21:30Z</dcterms:created>
  <dcterms:modified xsi:type="dcterms:W3CDTF">2023-02-04T06:21:10Z</dcterms:modified>
</cp:coreProperties>
</file>