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3" r:id="rId3"/>
    <p:sldId id="286" r:id="rId4"/>
    <p:sldId id="283" r:id="rId5"/>
    <p:sldId id="258" r:id="rId6"/>
    <p:sldId id="287" r:id="rId7"/>
    <p:sldId id="259" r:id="rId8"/>
    <p:sldId id="260" r:id="rId9"/>
    <p:sldId id="285" r:id="rId10"/>
    <p:sldId id="261" r:id="rId11"/>
    <p:sldId id="274" r:id="rId12"/>
    <p:sldId id="288" r:id="rId13"/>
    <p:sldId id="275" r:id="rId14"/>
    <p:sldId id="289" r:id="rId15"/>
    <p:sldId id="276" r:id="rId16"/>
    <p:sldId id="277" r:id="rId17"/>
    <p:sldId id="278" r:id="rId18"/>
    <p:sldId id="280" r:id="rId19"/>
    <p:sldId id="284" r:id="rId20"/>
    <p:sldId id="279" r:id="rId21"/>
    <p:sldId id="257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9" d="100"/>
          <a:sy n="69" d="100"/>
        </p:scale>
        <p:origin x="103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94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73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148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23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0929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426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00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140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39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667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7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25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33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23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32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3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DAD58-79BF-4E13-A30F-345A407D106F}" type="datetimeFigureOut">
              <a:rPr lang="zh-TW" altLang="en-US" smtClean="0"/>
              <a:t>2023/2/4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AC2C-B644-4F41-AD06-C3294C12D5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245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c.edu.tw/apply108/system/108ColQry_forapply_3r5k9d/STestDate.htm" TargetMode="External"/><Relationship Id="rId2" Type="http://schemas.openxmlformats.org/officeDocument/2006/relationships/hyperlink" Target="https://www.cac.edu.tw/apply108/document/108a_tks_NumList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1268760"/>
            <a:ext cx="7704856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TW" b="0" i="0" u="none" strike="noStrike" baseline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b="0" i="0" u="none" strike="noStrike" baseline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</a:t>
            </a:r>
            <a:r>
              <a:rPr lang="en-US" altLang="zh-TW" b="0" i="0" u="none" strike="noStrike" baseline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b="0" i="0" u="none" strike="noStrike" baseline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b="0" i="0" u="none" strike="noStrike" baseline="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大學個人申請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說明會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406640" cy="2232248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時間：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112/02/17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地點：視聽中心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報告人：註冊組長  王秋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文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分機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220)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452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7527" y="241559"/>
            <a:ext cx="7765321" cy="1326321"/>
          </a:xfrm>
        </p:spPr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肆、集體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報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二、校內報名作業期程：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報名：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02/20(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03/13(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中午前</a:t>
            </a:r>
            <a:endParaRPr lang="en-US" altLang="zh-TW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個人申請報名考生上網設定個人專屬之密碼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03/07(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06/17(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通過第一階段篩選應屆畢業生查詢「高中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職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第六學期修課紀錄」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05/15(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05/16(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5888" y="3687415"/>
            <a:ext cx="87486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TW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※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網路報名、查詢在校成績證明、第一階段結果查詢、第二階段審查資料上傳、網路登記就讀志願序</a:t>
            </a:r>
            <a:r>
              <a:rPr lang="en-US" altLang="zh-TW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...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</a:t>
            </a:r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系統須輸入</a:t>
            </a:r>
            <a:endParaRPr lang="en-US" altLang="zh-TW" sz="32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伍、甄試方式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81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一、第一階段篩選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先檢定、後倍率</a:t>
            </a:r>
            <a:endParaRPr lang="en-US" altLang="zh-TW" sz="2400" b="1" dirty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檢定篩選：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學測五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「頂標」、「前標」、「均標」、「後標」、「底標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英聽測驗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第一階段採計、第二階段選用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術科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考試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APCS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篩選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大學程式設計先修檢測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倍率篩選：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由倍率高者篩選至倍率低者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，以篩選出某倍  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於某預定招生名額之學生人數參加第二階段指定項目甄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試；倍率相同之學科，以其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級分和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進行篩選。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第一階段結果公告：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03/30(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上午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09:00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起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76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348" y="164964"/>
            <a:ext cx="7765321" cy="1326321"/>
          </a:xfrm>
        </p:spPr>
        <p:txBody>
          <a:bodyPr/>
          <a:lstStyle/>
          <a:p>
            <a:r>
              <a:rPr lang="zh-TW" altLang="en-US" dirty="0" smtClean="0"/>
              <a:t>舉例說明  倍率篩選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348" y="1268760"/>
            <a:ext cx="7765322" cy="5472608"/>
          </a:xfrm>
        </p:spPr>
        <p:txBody>
          <a:bodyPr/>
          <a:lstStyle/>
          <a:p>
            <a:r>
              <a:rPr lang="en-US" altLang="zh-TW" dirty="0"/>
              <a:t>A</a:t>
            </a:r>
            <a:r>
              <a:rPr lang="zh-TW" altLang="en-US" dirty="0"/>
              <a:t>系規定：倍率篩選科目為「國文 </a:t>
            </a:r>
            <a:r>
              <a:rPr lang="en-US" altLang="zh-TW" dirty="0"/>
              <a:t>2.5 </a:t>
            </a:r>
            <a:r>
              <a:rPr lang="zh-TW" altLang="en-US" dirty="0"/>
              <a:t>倍率」及「國英數</a:t>
            </a:r>
            <a:r>
              <a:rPr lang="en-US" altLang="zh-TW" dirty="0"/>
              <a:t>A 5 </a:t>
            </a:r>
            <a:r>
              <a:rPr lang="zh-TW" altLang="en-US" dirty="0"/>
              <a:t>倍率」，其招生名額為 </a:t>
            </a:r>
            <a:r>
              <a:rPr lang="en-US" altLang="zh-TW" dirty="0"/>
              <a:t>35 </a:t>
            </a:r>
            <a:r>
              <a:rPr lang="zh-TW" altLang="en-US" dirty="0"/>
              <a:t>名，則該系之倍率 篩選程序為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/>
              <a:t>(1)</a:t>
            </a:r>
            <a:r>
              <a:rPr lang="zh-TW" altLang="en-US" dirty="0"/>
              <a:t>先以倍率較高之「國英數</a:t>
            </a:r>
            <a:r>
              <a:rPr lang="en-US" altLang="zh-TW" dirty="0"/>
              <a:t>A</a:t>
            </a:r>
            <a:r>
              <a:rPr lang="zh-TW" altLang="en-US" dirty="0"/>
              <a:t>之級分總和」由高分往低從中篩選出招生名額</a:t>
            </a:r>
            <a:r>
              <a:rPr lang="en-US" altLang="zh-TW" dirty="0"/>
              <a:t>(35 </a:t>
            </a:r>
            <a:r>
              <a:rPr lang="zh-TW" altLang="en-US" dirty="0"/>
              <a:t>名</a:t>
            </a:r>
            <a:r>
              <a:rPr lang="en-US" altLang="zh-TW" dirty="0"/>
              <a:t>)</a:t>
            </a:r>
            <a:r>
              <a:rPr lang="zh-TW" altLang="en-US" dirty="0"/>
              <a:t>之 </a:t>
            </a:r>
            <a:r>
              <a:rPr lang="en-US" altLang="zh-TW" dirty="0"/>
              <a:t>5 </a:t>
            </a:r>
            <a:r>
              <a:rPr lang="zh-TW" altLang="en-US" dirty="0"/>
              <a:t>倍</a:t>
            </a:r>
            <a:r>
              <a:rPr lang="en-US" altLang="zh-TW" dirty="0"/>
              <a:t>(175 </a:t>
            </a:r>
            <a:r>
              <a:rPr lang="zh-TW" altLang="en-US" dirty="0"/>
              <a:t>名</a:t>
            </a:r>
            <a:r>
              <a:rPr lang="en-US" altLang="zh-TW" dirty="0"/>
              <a:t>)</a:t>
            </a:r>
            <a:r>
              <a:rPr lang="zh-TW" altLang="en-US" dirty="0" smtClean="0"/>
              <a:t>考生</a:t>
            </a:r>
            <a:endParaRPr lang="en-US" altLang="zh-TW" dirty="0" smtClean="0"/>
          </a:p>
          <a:p>
            <a:r>
              <a:rPr lang="zh-TW" altLang="en-US" dirty="0"/>
              <a:t>其次將</a:t>
            </a:r>
            <a:r>
              <a:rPr lang="en-US" altLang="zh-TW" dirty="0"/>
              <a:t>(1)</a:t>
            </a:r>
            <a:r>
              <a:rPr lang="zh-TW" altLang="en-US" dirty="0"/>
              <a:t>項篩選出之考生，按次倍率之「國文科級分」高低排序，篩選出 </a:t>
            </a:r>
            <a:r>
              <a:rPr lang="en-US" altLang="zh-TW" dirty="0"/>
              <a:t>2.5 </a:t>
            </a:r>
            <a:r>
              <a:rPr lang="zh-TW" altLang="en-US" dirty="0"/>
              <a:t>倍</a:t>
            </a:r>
            <a:r>
              <a:rPr lang="en-US" altLang="zh-TW" dirty="0"/>
              <a:t>(88 </a:t>
            </a:r>
            <a:r>
              <a:rPr lang="zh-TW" altLang="en-US" dirty="0"/>
              <a:t>名</a:t>
            </a:r>
            <a:r>
              <a:rPr lang="en-US" altLang="zh-TW" dirty="0"/>
              <a:t>)</a:t>
            </a:r>
            <a:r>
              <a:rPr lang="zh-TW" altLang="en-US" dirty="0" smtClean="0"/>
              <a:t>考生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28753"/>
            <a:ext cx="6767166" cy="22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36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0"/>
            <a:ext cx="7765321" cy="1326321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伍、甄試方式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80728"/>
            <a:ext cx="8820472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二、第二階段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指定項目甄試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31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</a:t>
            </a:r>
            <a:r>
              <a:rPr lang="zh-TW" altLang="en-US" sz="3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測採計方式及所佔比例、指定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項目要求</a:t>
            </a:r>
            <a:r>
              <a:rPr lang="en-US" altLang="zh-TW" sz="3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筆試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、審查</a:t>
            </a:r>
            <a:r>
              <a:rPr lang="zh-TW" altLang="en-US" sz="3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資料、口試等</a:t>
            </a:r>
            <a:r>
              <a:rPr lang="en-US" altLang="zh-TW" sz="3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endParaRPr lang="en-US" altLang="zh-TW" sz="3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1.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繳費、報名之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及方式，悉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依各大學規定辦理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審查資料：各大學規定繳交之審查資料，除大學校系另有規定外，</a:t>
            </a:r>
            <a:endParaRPr lang="en-US" altLang="zh-TW" sz="31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一律以</a:t>
            </a:r>
            <a:r>
              <a:rPr lang="zh-TW" altLang="en-US" sz="31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網路上傳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繳交至甄選委員會。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確認後不得修改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(1)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05/04(</a:t>
            </a:r>
            <a:r>
              <a:rPr lang="zh-TW" altLang="en-US" sz="3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起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各校截止時間不同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31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每日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1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3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(2)</a:t>
            </a:r>
            <a:r>
              <a:rPr lang="en-US" altLang="zh-TW" sz="31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pdf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檔案格式逐一上傳，單一檔案</a:t>
            </a:r>
            <a:r>
              <a:rPr lang="en-US" altLang="zh-TW" sz="3100" b="1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5MB</a:t>
            </a:r>
            <a:r>
              <a:rPr lang="zh-TW" altLang="en-US" sz="31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為限。</a:t>
            </a:r>
            <a:endParaRPr lang="en-US" altLang="zh-TW" sz="1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1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1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19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en-US" altLang="zh-TW" sz="2900" dirty="0" smtClean="0"/>
              <a:t>a</a:t>
            </a:r>
            <a:r>
              <a:rPr lang="en-US" altLang="zh-TW" sz="2900" dirty="0"/>
              <a:t>.</a:t>
            </a:r>
            <a:r>
              <a:rPr lang="zh-TW" altLang="en-US" sz="2900" dirty="0"/>
              <a:t>修課紀錄：考生若為當學年度各高中</a:t>
            </a:r>
            <a:r>
              <a:rPr lang="en-US" altLang="zh-TW" sz="2900" dirty="0"/>
              <a:t>(</a:t>
            </a:r>
            <a:r>
              <a:rPr lang="zh-TW" altLang="en-US" sz="2900" dirty="0"/>
              <a:t>職</a:t>
            </a:r>
            <a:r>
              <a:rPr lang="en-US" altLang="zh-TW" sz="2900" dirty="0"/>
              <a:t>)</a:t>
            </a:r>
            <a:r>
              <a:rPr lang="zh-TW" altLang="en-US" sz="2900" dirty="0"/>
              <a:t>應屆畢業生，第一至第五學期</a:t>
            </a:r>
            <a:r>
              <a:rPr lang="zh-TW" altLang="en-US" sz="2900" dirty="0" smtClean="0"/>
              <a:t>修課</a:t>
            </a:r>
            <a:r>
              <a:rPr lang="zh-TW" altLang="en-US" sz="2900" dirty="0"/>
              <a:t>紀錄由高中學習歷程資料庫提供，第六學期修課紀錄則由其就讀學校</a:t>
            </a:r>
            <a:r>
              <a:rPr lang="zh-TW" altLang="en-US" sz="2900" dirty="0" smtClean="0"/>
              <a:t>上傳。</a:t>
            </a:r>
            <a:endParaRPr lang="en-US" altLang="zh-TW" sz="29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buClr>
                <a:schemeClr val="accent2"/>
              </a:buClr>
              <a:buSzPct val="60000"/>
              <a:buNone/>
            </a:pPr>
            <a:r>
              <a:rPr lang="en-US" altLang="zh-TW" sz="2900" dirty="0" smtClean="0"/>
              <a:t>      b.</a:t>
            </a:r>
            <a:r>
              <a:rPr lang="zh-TW" altLang="en-US" sz="2900" dirty="0" smtClean="0"/>
              <a:t>課程</a:t>
            </a:r>
            <a:r>
              <a:rPr lang="zh-TW" altLang="en-US" sz="2900" dirty="0"/>
              <a:t>學習成果：考生可自高中學習歷程資料庫之課程學習成果紀錄中勾</a:t>
            </a:r>
            <a:r>
              <a:rPr lang="zh-TW" altLang="en-US" sz="2900" dirty="0" smtClean="0"/>
              <a:t>選</a:t>
            </a:r>
            <a:r>
              <a:rPr lang="zh-TW" altLang="en-US" sz="29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至多 </a:t>
            </a:r>
            <a:r>
              <a:rPr lang="en-US" altLang="zh-TW" sz="29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en-US" altLang="zh-TW" sz="2900" dirty="0"/>
              <a:t> </a:t>
            </a:r>
            <a:r>
              <a:rPr lang="zh-TW" altLang="en-US" sz="29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件</a:t>
            </a:r>
            <a:r>
              <a:rPr lang="zh-TW" altLang="en-US" sz="2900" dirty="0"/>
              <a:t>資料檔案上</a:t>
            </a:r>
            <a:r>
              <a:rPr lang="zh-TW" altLang="en-US" sz="2900" dirty="0" smtClean="0"/>
              <a:t>傳。</a:t>
            </a:r>
            <a:endParaRPr lang="en-US" altLang="zh-TW" sz="2900" dirty="0" smtClean="0"/>
          </a:p>
          <a:p>
            <a:pPr marL="0" lvl="1" indent="0">
              <a:spcBef>
                <a:spcPts val="0"/>
              </a:spcBef>
              <a:buClr>
                <a:schemeClr val="accent2"/>
              </a:buClr>
              <a:buSzPct val="60000"/>
              <a:buNone/>
            </a:pPr>
            <a:r>
              <a:rPr lang="zh-TW" altLang="en-US" sz="2900" dirty="0" smtClean="0"/>
              <a:t>      </a:t>
            </a:r>
            <a:r>
              <a:rPr lang="en-US" altLang="zh-TW" sz="2900" dirty="0" smtClean="0"/>
              <a:t>c</a:t>
            </a:r>
            <a:r>
              <a:rPr lang="en-US" altLang="zh-TW" sz="2900" dirty="0"/>
              <a:t>.</a:t>
            </a:r>
            <a:r>
              <a:rPr lang="zh-TW" altLang="en-US" sz="2900" dirty="0"/>
              <a:t>多元表現：考生可自高中學習歷程資料庫之多元表現紀錄中勾選</a:t>
            </a:r>
            <a:r>
              <a:rPr lang="zh-TW" altLang="en-US" sz="29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至多 </a:t>
            </a:r>
            <a:r>
              <a:rPr lang="en-US" altLang="zh-TW" sz="29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 </a:t>
            </a:r>
            <a:r>
              <a:rPr lang="zh-TW" altLang="en-US" sz="29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件</a:t>
            </a:r>
            <a:r>
              <a:rPr lang="zh-TW" altLang="en-US" sz="2900" dirty="0"/>
              <a:t>資料檔案上</a:t>
            </a:r>
            <a:r>
              <a:rPr lang="zh-TW" altLang="en-US" sz="2900" dirty="0" smtClean="0"/>
              <a:t>傳。</a:t>
            </a:r>
            <a:endParaRPr lang="en-US" altLang="zh-TW" sz="2900" dirty="0" smtClean="0"/>
          </a:p>
          <a:p>
            <a:pPr marL="0" lvl="1" indent="0">
              <a:spcBef>
                <a:spcPts val="0"/>
              </a:spcBef>
              <a:buClr>
                <a:schemeClr val="accent2"/>
              </a:buClr>
              <a:buSzPct val="60000"/>
              <a:buNone/>
            </a:pPr>
            <a:r>
              <a:rPr lang="en-US" altLang="zh-TW" sz="2900" dirty="0" smtClean="0"/>
              <a:t>     d</a:t>
            </a:r>
            <a:r>
              <a:rPr lang="en-US" altLang="zh-TW" sz="2900" dirty="0"/>
              <a:t>.</a:t>
            </a:r>
            <a:r>
              <a:rPr lang="zh-TW" altLang="en-US" sz="2900" dirty="0"/>
              <a:t>學習歷程自述：由考生自行製作一個學習歷程自述 </a:t>
            </a:r>
            <a:r>
              <a:rPr lang="en-US" altLang="zh-TW" sz="2900" dirty="0"/>
              <a:t>PDF </a:t>
            </a:r>
            <a:r>
              <a:rPr lang="zh-TW" altLang="en-US" sz="2900" dirty="0"/>
              <a:t>檔案上傳。 </a:t>
            </a:r>
            <a:endParaRPr lang="en-US" altLang="zh-TW" sz="2900" dirty="0"/>
          </a:p>
          <a:p>
            <a:pPr marL="0" lvl="1" indent="0">
              <a:spcBef>
                <a:spcPts val="0"/>
              </a:spcBef>
              <a:buClr>
                <a:schemeClr val="accent2"/>
              </a:buClr>
              <a:buSzPct val="60000"/>
              <a:buNone/>
            </a:pPr>
            <a:r>
              <a:rPr lang="en-US" altLang="zh-TW" sz="2900" dirty="0" smtClean="0"/>
              <a:t>     e</a:t>
            </a:r>
            <a:r>
              <a:rPr lang="en-US" altLang="zh-TW" sz="2900" dirty="0"/>
              <a:t>.</a:t>
            </a:r>
            <a:r>
              <a:rPr lang="zh-TW" altLang="en-US" sz="2900" dirty="0"/>
              <a:t>其他：由考生自行製作一個其他 </a:t>
            </a:r>
            <a:r>
              <a:rPr lang="en-US" altLang="zh-TW" sz="2900" dirty="0"/>
              <a:t>PDF </a:t>
            </a:r>
            <a:r>
              <a:rPr lang="zh-TW" altLang="en-US" sz="2900" dirty="0"/>
              <a:t>檔案上傳。</a:t>
            </a:r>
            <a:endParaRPr lang="en-US" altLang="zh-TW" sz="2900" dirty="0"/>
          </a:p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7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0639" y="188640"/>
            <a:ext cx="7765321" cy="1326321"/>
          </a:xfrm>
        </p:spPr>
        <p:txBody>
          <a:bodyPr/>
          <a:lstStyle/>
          <a:p>
            <a:r>
              <a:rPr lang="zh-TW" altLang="zh-TW" dirty="0" smtClean="0">
                <a:effectLst/>
              </a:rPr>
              <a:t>上傳、勾選審查資料「預擬練習版」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1720" y="1490630"/>
            <a:ext cx="8423158" cy="4896544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甄選委員會為利考生提前熟悉網路上傳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勾選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審查資料之操作介面及作業流 程，將提供測試系統供考生實作演練。考生應於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日至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日每日上午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時至下午 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</a:t>
            </a:r>
            <a:r>
              <a:rPr lang="zh-TW" altLang="en-US" sz="2800" dirty="0" smtClean="0"/>
              <a:t>止，至甄選委員會網址</a:t>
            </a:r>
            <a:r>
              <a:rPr lang="en-US" altLang="zh-TW" sz="2800" dirty="0" smtClean="0"/>
              <a:t>(https://www.cac.edu.tw/)</a:t>
            </a:r>
            <a:r>
              <a:rPr lang="zh-TW" altLang="en-US" sz="2800" dirty="0" smtClean="0"/>
              <a:t>， 選擇「申請入學」，進入「審查資料上傳測試系統」；考生登入後亦可提前檢 視並核對高中學習歷程資料庫第一至第四學期之修課紀錄、課程學習成果、多 元表現之檔案資料，如發現資料有誤應於測試系統截止日前向就讀學校反映， 未依限反映者，日後不得再提出異議。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92494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陸、公告錄取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600200"/>
            <a:ext cx="8279832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一、公告錄取：各大學招生委員會於</a:t>
            </a:r>
            <a:r>
              <a:rPr lang="en-US" altLang="zh-TW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06/05(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公告錄取名單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正取生、備取生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二、成績達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錄取標準以上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，在招生名額內為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正取</a:t>
            </a:r>
            <a:endParaRPr lang="en-US" altLang="zh-TW" sz="3200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生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，其餘為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備取生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。成績未達錄取標準者，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雖有名額亦不予錄取。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868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0"/>
            <a:ext cx="7765321" cy="1326321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柒、統一分發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80728"/>
            <a:ext cx="8258936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一、每一錄取生至多以分發一校系為限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設定個人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專屬密碼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03/07(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06/17(</a:t>
            </a: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</a:t>
            </a:r>
            <a:r>
              <a:rPr lang="en-US" altLang="zh-TW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 </a:t>
            </a:r>
            <a:endParaRPr lang="en-US" altLang="zh-TW" dirty="0">
              <a:solidFill>
                <a:srgbClr val="00B05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三、志願序網路登記：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06/08(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06/09(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</a:p>
          <a:p>
            <a:pPr marL="0" indent="0"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</a:t>
            </a:r>
            <a:r>
              <a:rPr lang="zh-TW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個人專屬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密碼</a:t>
            </a:r>
            <a:endParaRPr lang="en-US" altLang="zh-TW" sz="2400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於登記期間至甄選委員會網址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(https://www.cac.edu.tw/)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，選擇「申請入 學」，進入「網路登記志願」後，點選「就讀志願序登記」選項，輸入個 人證號後，進行登記作業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完成網路登記就讀志願序後，存檔或列印「就讀志願表」，並自行留存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備查。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1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※</a:t>
            </a:r>
            <a:r>
              <a:rPr lang="zh-TW" altLang="en-US" sz="1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無論錄取單一校系或多個校系，均須於登記期間完成網路志願序登記，否則視同放棄錄取資格，不予分發</a:t>
            </a:r>
            <a:endParaRPr lang="en-US" altLang="zh-TW" sz="1800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柒、統一分發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四、統一分發原則：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錄取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單一校系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之錄取生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仍須完成就讀志願序</a:t>
            </a:r>
            <a:endParaRPr lang="en-US" altLang="zh-TW" sz="3200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登記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正取生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確定可以分發至該校系；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備取</a:t>
            </a:r>
            <a:endParaRPr lang="en-US" altLang="zh-TW" sz="3200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生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則待該校系正取生分發後之缺額進行遞補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分發，若無缺額則不予分發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柒、統一分發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四、統一分發原則：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2.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錄取生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如同時錄取多個校系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，甄選委員會依其登記就讀志願序進行統一分發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正取校系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志願序於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備取校系之前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，則取其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正取校系最優先志願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分發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(2)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備取</a:t>
            </a:r>
            <a:r>
              <a:rPr lang="zh-TW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校系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志願序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正取</a:t>
            </a:r>
            <a:r>
              <a:rPr lang="zh-TW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校系之前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，當該備取校系之正取生分發後上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有缺額時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，及進行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遞補分發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；若該校系分發人數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達招生名額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，則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不予分發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至該校系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2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柒、統一分發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四、統一分發原則：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4" name="矩形 3"/>
          <p:cNvSpPr/>
          <p:nvPr/>
        </p:nvSpPr>
        <p:spPr>
          <a:xfrm>
            <a:off x="466456" y="3734016"/>
            <a:ext cx="4066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Q1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：甲生志願序為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35822"/>
              </p:ext>
            </p:extLst>
          </p:nvPr>
        </p:nvGraphicFramePr>
        <p:xfrm>
          <a:off x="467544" y="2276872"/>
          <a:ext cx="791979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948">
                  <a:extLst>
                    <a:ext uri="{9D8B030D-6E8A-4147-A177-3AD203B41FA5}">
                      <a16:colId xmlns:a16="http://schemas.microsoft.com/office/drawing/2014/main" val="3198711795"/>
                    </a:ext>
                  </a:extLst>
                </a:gridCol>
                <a:gridCol w="1979948">
                  <a:extLst>
                    <a:ext uri="{9D8B030D-6E8A-4147-A177-3AD203B41FA5}">
                      <a16:colId xmlns:a16="http://schemas.microsoft.com/office/drawing/2014/main" val="3197062632"/>
                    </a:ext>
                  </a:extLst>
                </a:gridCol>
                <a:gridCol w="1979948">
                  <a:extLst>
                    <a:ext uri="{9D8B030D-6E8A-4147-A177-3AD203B41FA5}">
                      <a16:colId xmlns:a16="http://schemas.microsoft.com/office/drawing/2014/main" val="729324500"/>
                    </a:ext>
                  </a:extLst>
                </a:gridCol>
                <a:gridCol w="1979948">
                  <a:extLst>
                    <a:ext uri="{9D8B030D-6E8A-4147-A177-3AD203B41FA5}">
                      <a16:colId xmlns:a16="http://schemas.microsoft.com/office/drawing/2014/main" val="3516099786"/>
                    </a:ext>
                  </a:extLst>
                </a:gridCol>
              </a:tblGrid>
              <a:tr h="382288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系</a:t>
                      </a:r>
                      <a:endParaRPr lang="zh-TW" altLang="en-US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系</a:t>
                      </a:r>
                      <a:endParaRPr lang="zh-TW" altLang="en-US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系</a:t>
                      </a:r>
                      <a:endParaRPr lang="zh-TW" altLang="en-US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19011"/>
                  </a:ext>
                </a:extLst>
              </a:tr>
              <a:tr h="3822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甲生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正取</a:t>
                      </a:r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正取</a:t>
                      </a:r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00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備取</a:t>
                      </a:r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357510"/>
                  </a:ext>
                </a:extLst>
              </a:tr>
              <a:tr h="3822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乙生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正取</a:t>
                      </a:r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備取</a:t>
                      </a:r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備取</a:t>
                      </a:r>
                      <a:r>
                        <a:rPr lang="en-US" altLang="zh-TW" sz="20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00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386875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66456" y="4208455"/>
            <a:ext cx="4067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Q2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：乙生志願序為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endParaRPr lang="en-US" altLang="zh-TW" sz="24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6456" y="4670120"/>
            <a:ext cx="4067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Q3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：乙生志願序為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endParaRPr lang="en-US" altLang="zh-TW" sz="24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6456" y="5432591"/>
            <a:ext cx="4067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Q4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：乙生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志願序為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9" name="矩形 8"/>
          <p:cNvSpPr/>
          <p:nvPr/>
        </p:nvSpPr>
        <p:spPr>
          <a:xfrm>
            <a:off x="4570912" y="3734016"/>
            <a:ext cx="2773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A1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：甲生錄取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570912" y="4208455"/>
            <a:ext cx="2773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A2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乙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生錄取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70912" y="4670120"/>
            <a:ext cx="5040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A3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：若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有缺額，則乙生錄取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若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沒缺額，則乙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錄取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2" name="矩形 11"/>
          <p:cNvSpPr/>
          <p:nvPr/>
        </p:nvSpPr>
        <p:spPr>
          <a:xfrm>
            <a:off x="4570912" y="5390200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A4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：略</a:t>
            </a: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5367" y="6117449"/>
            <a:ext cx="72738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結論</a:t>
            </a:r>
            <a:r>
              <a:rPr lang="zh-TW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：喜歡的填前面，正取有填一定會錄取</a:t>
            </a:r>
            <a:endParaRPr lang="en-US" altLang="zh-TW" sz="2400" b="1" dirty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2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升學重要事項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424" y="1628800"/>
            <a:ext cx="8423848" cy="4800600"/>
          </a:xfrm>
        </p:spPr>
        <p:txBody>
          <a:bodyPr>
            <a:normAutofit/>
          </a:bodyPr>
          <a:lstStyle/>
          <a:p>
            <a:pPr marL="228600" lvl="2">
              <a:buFont typeface="Wingdings" panose="05000000000000000000" pitchFamily="2" charset="2"/>
              <a:buChar char="l"/>
              <a:defRPr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階段學校統辦，</a:t>
            </a:r>
            <a:r>
              <a:rPr lang="zh-TW" altLang="en-US" sz="36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第二階段學生自</a:t>
            </a:r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</a:t>
            </a:r>
            <a:endParaRPr lang="en-US" altLang="zh-TW" sz="36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8600" lvl="2">
              <a:buFont typeface="Wingdings" panose="05000000000000000000" pitchFamily="2" charset="2"/>
              <a:buChar char="l"/>
              <a:defRPr/>
            </a:pPr>
            <a:endParaRPr lang="en-US" altLang="zh-TW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8600" lvl="2">
              <a:buFont typeface="Wingdings" panose="05000000000000000000" pitchFamily="2" charset="2"/>
              <a:buChar char="l"/>
              <a:defRPr/>
            </a:pPr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採計學測</a:t>
            </a:r>
            <a:r>
              <a:rPr lang="en-US" altLang="zh-TW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endParaRPr lang="en-US" altLang="zh-TW" sz="36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8600" lvl="2">
              <a:buFont typeface="Wingdings" panose="05000000000000000000" pitchFamily="2" charset="2"/>
              <a:buChar char="l"/>
              <a:defRPr/>
            </a:pPr>
            <a:endParaRPr lang="en-US" altLang="zh-TW" sz="36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8600" lvl="2">
              <a:buFont typeface="Wingdings" panose="05000000000000000000" pitchFamily="2" charset="2"/>
              <a:buChar char="l"/>
              <a:defRPr/>
            </a:pPr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取消總級分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檢定與篩選，新增採計科目組合級分和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296" indent="0">
              <a:buNone/>
            </a:pPr>
            <a:endParaRPr lang="en-US" altLang="zh-TW" dirty="0" smtClean="0">
              <a:solidFill>
                <a:srgbClr val="000000"/>
              </a:solidFill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40815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柒、統一分發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五、統一分發公告：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06/14(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上午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起公告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於甄選委員會網站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六、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放棄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：獲得分發之錄取生及取得該校系之入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學資格，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如欲參加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學年度其它入學招生管</a:t>
            </a:r>
            <a:endParaRPr lang="en-US" altLang="zh-TW" sz="2800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道，應填妥放棄入學資格聲明書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，經父母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監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護人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簽名或蓋章後，於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06/17(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前，向分發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大學網路聲明放棄入學資格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0" y="2111940"/>
            <a:ext cx="4355976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sz="4400" smtClean="0">
                <a:latin typeface="標楷體" panose="03000509000000000000" pitchFamily="65" charset="-120"/>
                <a:ea typeface="標楷體" panose="03000509000000000000" pitchFamily="65" charset="-120"/>
              </a:rPr>
              <a:t>歡迎同學善用</a:t>
            </a:r>
            <a:r>
              <a:rPr lang="en-US" altLang="zh-TW" sz="440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學校網頁</a:t>
            </a:r>
            <a:r>
              <a:rPr lang="en-US" altLang="zh-TW" sz="440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smtClean="0">
                <a:latin typeface="標楷體" panose="03000509000000000000" pitchFamily="65" charset="-120"/>
                <a:ea typeface="標楷體" panose="03000509000000000000" pitchFamily="65" charset="-120"/>
              </a:rPr>
              <a:t>畢業生專區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6632"/>
            <a:ext cx="4139952" cy="6599923"/>
          </a:xfrm>
          <a:prstGeom prst="rect">
            <a:avLst/>
          </a:prstGeom>
        </p:spPr>
      </p:pic>
      <p:sp>
        <p:nvSpPr>
          <p:cNvPr id="8" name="向右箭號 7"/>
          <p:cNvSpPr/>
          <p:nvPr/>
        </p:nvSpPr>
        <p:spPr>
          <a:xfrm>
            <a:off x="3809616" y="3345788"/>
            <a:ext cx="978408" cy="484632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2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2186" y="2132856"/>
            <a:ext cx="81534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6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祝各位同學</a:t>
            </a:r>
            <a:r>
              <a:rPr lang="zh-TW" alt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金榜題名</a:t>
            </a:r>
            <a:endParaRPr lang="en-US" altLang="zh-TW" sz="66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65321" cy="1326321"/>
          </a:xfrm>
        </p:spPr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壹、申請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資格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648" y="1447800"/>
            <a:ext cx="8423848" cy="48006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有下列任一情形者，</a:t>
            </a:r>
            <a:r>
              <a:rPr lang="zh-TW" altLang="zh-TW" sz="36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參加篩選：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lvl="0" indent="-26670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校系要求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檢定、倍率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篩選及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採計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lvl="0" indent="-26670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學科</a:t>
            </a:r>
            <a:r>
              <a:rPr lang="zh-TW" altLang="zh-TW" sz="36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能力測驗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科目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成績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總和為</a:t>
            </a:r>
            <a:r>
              <a:rPr lang="zh-TW" altLang="zh-TW" sz="36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零</a:t>
            </a:r>
            <a:r>
              <a:rPr lang="zh-TW" altLang="zh-TW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</a:t>
            </a:r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6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lvl="0" indent="-26670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缺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、未報考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成績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以零級分計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lvl="0" indent="-26670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校系要求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檢定、倍率篩選或採計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lvl="0" indent="-26670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zh-TW" sz="36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術科</a:t>
            </a:r>
            <a:r>
              <a:rPr lang="zh-TW" altLang="zh-TW" sz="36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考試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項目為</a:t>
            </a:r>
            <a:r>
              <a:rPr lang="zh-TW" altLang="zh-TW" sz="3600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零分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缺考、未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6700" lvl="0" indent="-266700">
              <a:spcBef>
                <a:spcPts val="0"/>
              </a:spcBef>
              <a:spcAft>
                <a:spcPts val="600"/>
              </a:spcAft>
              <a:buClrTx/>
              <a:buSzTx/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成績以零分計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296" indent="0">
              <a:buNone/>
            </a:pPr>
            <a:endParaRPr lang="en-US" altLang="zh-TW" dirty="0" smtClean="0">
              <a:solidFill>
                <a:srgbClr val="000000"/>
              </a:solidFill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401483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壹、申請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資格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716820"/>
              </p:ext>
            </p:extLst>
          </p:nvPr>
        </p:nvGraphicFramePr>
        <p:xfrm>
          <a:off x="612648" y="1627028"/>
          <a:ext cx="8153399" cy="3687374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181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322">
                  <a:extLst>
                    <a:ext uri="{9D8B030D-6E8A-4147-A177-3AD203B41FA5}">
                      <a16:colId xmlns:a16="http://schemas.microsoft.com/office/drawing/2014/main" val="663690241"/>
                    </a:ext>
                  </a:extLst>
                </a:gridCol>
              </a:tblGrid>
              <a:tr h="437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科目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第一階段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73" marR="17773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第二階段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880455"/>
                  </a:ext>
                </a:extLst>
              </a:tr>
              <a:tr h="5343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華康中圓體" panose="020F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2BA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檢定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篩選倍率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學測成績採計方式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國文</a:t>
                      </a:r>
                      <a:endParaRPr kumimoji="0" 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*1.00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英文</a:t>
                      </a:r>
                      <a:endParaRPr kumimoji="0" 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均標</a:t>
                      </a:r>
                      <a:endParaRPr kumimoji="0" 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*2.00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數學</a:t>
                      </a:r>
                      <a:endParaRPr kumimoji="0" 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底標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社會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自然</a:t>
                      </a:r>
                      <a:endParaRPr kumimoji="0" 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總級分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83568" y="5314401"/>
            <a:ext cx="7574136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0850" indent="-45085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測國文、英文、數學跟自然級分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總和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為零級分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858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不可參加第一階段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篩選</a:t>
            </a:r>
            <a:endParaRPr lang="en-US" altLang="zh-TW" sz="2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65910"/>
            <a:ext cx="7765321" cy="1326321"/>
          </a:xfrm>
        </p:spPr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壹、申請資格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820471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度大學「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繁星推薦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」入學第一類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群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zh-TW" altLang="en-US" sz="2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第七類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學群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錄取生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，一律不得參加「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 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人申請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」報名。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度大學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特殊選才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錄取報到且未依限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放棄者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一律不得參加「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個人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申請」報名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原住民生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須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留意報名系統身份註記是否正確。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（</a:t>
            </a:r>
            <a:r>
              <a:rPr lang="zh-TW" altLang="en-US" sz="28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原住民生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沒加分</a:t>
            </a:r>
            <a:r>
              <a:rPr lang="zh-TW" altLang="en-US" sz="28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，但多一次</a:t>
            </a:r>
            <a:r>
              <a:rPr lang="en-US" altLang="zh-TW" sz="28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外加名額</a:t>
            </a:r>
            <a:r>
              <a:rPr lang="en-US" altLang="zh-TW" sz="28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機會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65910"/>
            <a:ext cx="7765321" cy="1326321"/>
          </a:xfrm>
        </p:spPr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壹、申請資格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7756" y="1484784"/>
            <a:ext cx="8502716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五、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「願景計畫」是提供給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弱勢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學生、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在地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學生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一個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可以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上榜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國立大學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的升學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機會。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願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景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計畫分成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「願景外加名額」、「願景組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這兩組。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每間學校對於願景生的資格要求不相同，但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部分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都是以具低收入戶、中低收入戶及特殊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境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遇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家庭資格學生為主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大學個人申請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109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校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558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名額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28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貳、申請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校系數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424936" cy="47525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sz="4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參加</a:t>
            </a:r>
            <a:r>
              <a:rPr lang="zh-TW" altLang="en-US" sz="4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「個人申請」之每一考生，申請校系</a:t>
            </a:r>
            <a:r>
              <a:rPr lang="zh-TW" altLang="en-US" sz="4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數以</a:t>
            </a:r>
            <a:r>
              <a:rPr lang="zh-TW" altLang="en-US" sz="46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zh-TW" altLang="en-US" sz="4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校系</a:t>
            </a:r>
            <a:r>
              <a:rPr lang="zh-TW" altLang="en-US" sz="4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為限</a:t>
            </a:r>
            <a:r>
              <a:rPr lang="zh-TW" altLang="en-US" sz="4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4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600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注意：</a:t>
            </a:r>
            <a:r>
              <a:rPr lang="zh-TW" altLang="en-US" sz="4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各</a:t>
            </a:r>
            <a:r>
              <a:rPr lang="zh-TW" altLang="en-US" sz="4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大學有限制申請該校可選系</a:t>
            </a:r>
            <a:r>
              <a:rPr lang="zh-TW" altLang="en-US" sz="4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數</a:t>
            </a:r>
            <a:endParaRPr lang="en-US" altLang="zh-TW" sz="4600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en-US" altLang="zh-TW" sz="4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6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</a:t>
            </a:r>
            <a:r>
              <a:rPr lang="zh-TW" altLang="en-US" sz="4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4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考生</a:t>
            </a:r>
            <a:r>
              <a:rPr lang="zh-TW" altLang="en-US" sz="4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於報名時，應審慎考量所申請之校</a:t>
            </a:r>
            <a:r>
              <a:rPr lang="zh-TW" altLang="en-US" sz="4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</a:t>
            </a:r>
            <a:endParaRPr lang="en-US" altLang="zh-TW" sz="4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6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第二階段</a:t>
            </a:r>
            <a:r>
              <a:rPr lang="zh-TW" altLang="en-US" sz="46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指定項目</a:t>
            </a:r>
            <a:r>
              <a:rPr lang="zh-TW" altLang="en-US" sz="46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甄試日期</a:t>
            </a:r>
            <a:r>
              <a:rPr lang="zh-TW" altLang="en-US" sz="46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重疊</a:t>
            </a:r>
            <a:r>
              <a:rPr lang="zh-TW" altLang="en-US" sz="4600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情形</a:t>
            </a:r>
            <a:r>
              <a:rPr lang="zh-TW" altLang="en-US" sz="4600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4600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0066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</a:t>
            </a:r>
            <a:endParaRPr lang="en-US" altLang="zh-TW" b="1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參、報名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費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考生申請校系數而定</a:t>
            </a:r>
            <a:r>
              <a:rPr lang="en-US" altLang="zh-TW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以六校系為限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一般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考生：每申請一校系新</a:t>
            </a:r>
            <a:r>
              <a:rPr lang="zh-TW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臺幣 </a:t>
            </a:r>
            <a:r>
              <a:rPr lang="en-US" altLang="zh-TW" sz="28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endParaRPr lang="en-US" altLang="zh-TW" sz="2800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低收入戶考生：全免優待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3.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低收入戶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考生：每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申請一校系新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臺幣</a:t>
            </a:r>
            <a:r>
              <a:rPr lang="en-US" altLang="zh-TW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 </a:t>
            </a:r>
            <a:r>
              <a:rPr lang="zh-TW" altLang="en-US" sz="28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endParaRPr lang="zh-TW" altLang="en-US" sz="2800" b="1" dirty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8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肆、集體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報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一、集體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報名或個別報名擇一辦理，如有重複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概</a:t>
            </a:r>
            <a:r>
              <a:rPr lang="zh-TW" alt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以學校集體</a:t>
            </a:r>
            <a:r>
              <a:rPr lang="zh-TW" altLang="en-US" sz="36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登錄之資料為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準。</a:t>
            </a: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（</a:t>
            </a:r>
            <a:r>
              <a:rPr lang="zh-TW" altLang="en-US" sz="4000" b="1" dirty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報名時間需以校內期程為主</a:t>
            </a:r>
            <a:r>
              <a:rPr lang="zh-TW" alt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b="1" dirty="0" smtClean="0">
              <a:solidFill>
                <a:srgbClr val="FFC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1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大馬士革風</Template>
  <TotalTime>1596</TotalTime>
  <Words>2149</Words>
  <Application>Microsoft Office PowerPoint</Application>
  <PresentationFormat>如螢幕大小 (4:3)</PresentationFormat>
  <Paragraphs>189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1" baseType="lpstr">
      <vt:lpstr>Rockwell</vt:lpstr>
      <vt:lpstr>TimesNewRoman</vt:lpstr>
      <vt:lpstr>新細明體</vt:lpstr>
      <vt:lpstr>標楷體</vt:lpstr>
      <vt:lpstr>Arial</vt:lpstr>
      <vt:lpstr>Bookman Old Style</vt:lpstr>
      <vt:lpstr>Times New Roman</vt:lpstr>
      <vt:lpstr>Wingdings</vt:lpstr>
      <vt:lpstr>Damask</vt:lpstr>
      <vt:lpstr>112學年度 大學個人申請說明會</vt:lpstr>
      <vt:lpstr>升學重要事項</vt:lpstr>
      <vt:lpstr>壹、申請資格</vt:lpstr>
      <vt:lpstr>壹、申請資格</vt:lpstr>
      <vt:lpstr>壹、申請資格</vt:lpstr>
      <vt:lpstr>壹、申請資格</vt:lpstr>
      <vt:lpstr>貳、申請校系數</vt:lpstr>
      <vt:lpstr>參、報名費</vt:lpstr>
      <vt:lpstr>肆、集體報名注意事項</vt:lpstr>
      <vt:lpstr>肆、集體報名注意事項</vt:lpstr>
      <vt:lpstr>伍、甄試方式</vt:lpstr>
      <vt:lpstr>舉例說明  倍率篩選</vt:lpstr>
      <vt:lpstr>伍、甄試方式</vt:lpstr>
      <vt:lpstr>上傳、勾選審查資料「預擬練習版」</vt:lpstr>
      <vt:lpstr>陸、公告錄取</vt:lpstr>
      <vt:lpstr>柒、統一分發</vt:lpstr>
      <vt:lpstr>柒、統一分發</vt:lpstr>
      <vt:lpstr>柒、統一分發</vt:lpstr>
      <vt:lpstr>柒、統一分發</vt:lpstr>
      <vt:lpstr>柒、統一分發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 學年度大學「個人申請」</dc:title>
  <dc:creator>User01</dc:creator>
  <cp:lastModifiedBy>User</cp:lastModifiedBy>
  <cp:revision>181</cp:revision>
  <dcterms:created xsi:type="dcterms:W3CDTF">2014-02-12T03:21:30Z</dcterms:created>
  <dcterms:modified xsi:type="dcterms:W3CDTF">2023-02-04T06:18:29Z</dcterms:modified>
</cp:coreProperties>
</file>