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74" r:id="rId3"/>
    <p:sldId id="273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5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0000FF"/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75000"/>
                  </a:schemeClr>
                </a:solidFill>
                <a:latin typeface="華康中黑體" panose="020B0509000000000000" pitchFamily="49" charset="-120"/>
                <a:ea typeface="華康中黑體" panose="020B0509000000000000" pitchFamily="49" charset="-12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4E7A4-4FE0-4527-A25C-F4DDF4624828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2020/5/18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C9C1-51D0-4580-957E-58F9F85059B4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510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4E7A4-4FE0-4527-A25C-F4DDF4624828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2020/5/18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C9C1-51D0-4580-957E-58F9F85059B4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780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4E7A4-4FE0-4527-A25C-F4DDF4624828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2020/5/18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C9C1-51D0-4580-957E-58F9F85059B4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559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47358"/>
            <a:ext cx="7344816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71600" y="1722120"/>
            <a:ext cx="7344816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4E7A4-4FE0-4527-A25C-F4DDF4624828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2020/5/18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C9C1-51D0-4580-957E-58F9F85059B4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895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4E7A4-4FE0-4527-A25C-F4DDF4624828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2020/5/18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C9C1-51D0-4580-957E-58F9F85059B4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118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4E7A4-4FE0-4527-A25C-F4DDF4624828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2020/5/18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C9C1-51D0-4580-957E-58F9F85059B4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215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4E7A4-4FE0-4527-A25C-F4DDF4624828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2020/5/18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C9C1-51D0-4580-957E-58F9F85059B4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995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4E7A4-4FE0-4527-A25C-F4DDF4624828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2020/5/18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C9C1-51D0-4580-957E-58F9F85059B4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291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4E7A4-4FE0-4527-A25C-F4DDF4624828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2020/5/18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C9C1-51D0-4580-957E-58F9F85059B4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27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4E7A4-4FE0-4527-A25C-F4DDF4624828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2020/5/18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C9C1-51D0-4580-957E-58F9F85059B4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6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4E7A4-4FE0-4527-A25C-F4DDF4624828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2020/5/18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C9C1-51D0-4580-957E-58F9F85059B4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46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圓角矩形 7"/>
          <p:cNvSpPr/>
          <p:nvPr userDrawn="1"/>
        </p:nvSpPr>
        <p:spPr>
          <a:xfrm>
            <a:off x="179512" y="116632"/>
            <a:ext cx="8784976" cy="6624736"/>
          </a:xfrm>
          <a:prstGeom prst="roundRect">
            <a:avLst>
              <a:gd name="adj" fmla="val 6794"/>
            </a:avLst>
          </a:prstGeom>
          <a:solidFill>
            <a:schemeClr val="tx2">
              <a:lumMod val="40000"/>
              <a:lumOff val="6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4E7A4-4FE0-4527-A25C-F4DDF4624828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2020/5/18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1C9C1-51D0-4580-957E-58F9F85059B4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圖片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1978" y="5157193"/>
            <a:ext cx="3870035" cy="169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646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00FF"/>
          </a:solidFill>
          <a:latin typeface="華康中圓體" panose="020F0509000000000000" pitchFamily="49" charset="-120"/>
          <a:ea typeface="華康中圓體" panose="020F0509000000000000" pitchFamily="49" charset="-12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00FF"/>
          </a:solidFill>
          <a:latin typeface="華康中黑體" panose="020B0509000000000000" pitchFamily="49" charset="-120"/>
          <a:ea typeface="華康中黑體" panose="020B0509000000000000" pitchFamily="49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00FF"/>
          </a:solidFill>
          <a:latin typeface="華康中黑體" panose="020B0509000000000000" pitchFamily="49" charset="-120"/>
          <a:ea typeface="華康中黑體" panose="020B0509000000000000" pitchFamily="49" charset="-12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00FF"/>
          </a:solidFill>
          <a:latin typeface="華康中黑體" panose="020B0509000000000000" pitchFamily="49" charset="-120"/>
          <a:ea typeface="華康中黑體" panose="020B0509000000000000" pitchFamily="49" charset="-12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00FF"/>
          </a:solidFill>
          <a:latin typeface="華康中黑體" panose="020B0509000000000000" pitchFamily="49" charset="-120"/>
          <a:ea typeface="華康中黑體" panose="020B0509000000000000" pitchFamily="49" charset="-12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00FF"/>
          </a:solidFill>
          <a:latin typeface="華康中黑體" panose="020B0509000000000000" pitchFamily="49" charset="-120"/>
          <a:ea typeface="華康中黑體" panose="020B0509000000000000" pitchFamily="49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vschool.tp.edu.tw/B2K2017/login.asp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2420888"/>
            <a:ext cx="7632848" cy="1935088"/>
          </a:xfrm>
        </p:spPr>
        <p:txBody>
          <a:bodyPr>
            <a:normAutofit fontScale="90000"/>
          </a:bodyPr>
          <a:lstStyle/>
          <a:p>
            <a:r>
              <a:rPr lang="zh-TW" altLang="zh-TW" kern="100" dirty="0">
                <a:latin typeface="Calibri"/>
                <a:ea typeface="標楷體"/>
                <a:cs typeface="Times New Roman"/>
              </a:rPr>
              <a:t>臺北市立松山家商 </a:t>
            </a:r>
            <a:r>
              <a:rPr lang="en-US" altLang="zh-TW" kern="100" dirty="0" smtClean="0">
                <a:latin typeface="Calibri"/>
                <a:ea typeface="標楷體"/>
                <a:cs typeface="Times New Roman"/>
              </a:rPr>
              <a:t/>
            </a:r>
            <a:br>
              <a:rPr lang="en-US" altLang="zh-TW" kern="100" dirty="0" smtClean="0">
                <a:latin typeface="Calibri"/>
                <a:ea typeface="標楷體"/>
                <a:cs typeface="Times New Roman"/>
              </a:rPr>
            </a:br>
            <a:r>
              <a:rPr lang="zh-TW" altLang="zh-TW" kern="100" dirty="0" smtClean="0">
                <a:latin typeface="Calibri"/>
                <a:ea typeface="標楷體"/>
                <a:cs typeface="Times New Roman"/>
              </a:rPr>
              <a:t>高一線</a:t>
            </a:r>
            <a:r>
              <a:rPr lang="zh-TW" altLang="zh-TW" kern="100" dirty="0">
                <a:latin typeface="Calibri"/>
                <a:ea typeface="標楷體"/>
                <a:cs typeface="Times New Roman"/>
              </a:rPr>
              <a:t>上選</a:t>
            </a:r>
            <a:r>
              <a:rPr lang="zh-TW" altLang="zh-TW" kern="100" dirty="0" smtClean="0">
                <a:latin typeface="Calibri"/>
                <a:ea typeface="標楷體"/>
                <a:cs typeface="Times New Roman"/>
              </a:rPr>
              <a:t>社</a:t>
            </a:r>
            <a:r>
              <a:rPr lang="zh-TW" altLang="en-US" kern="100" dirty="0" smtClean="0">
                <a:latin typeface="Calibri"/>
                <a:ea typeface="標楷體"/>
                <a:cs typeface="Times New Roman"/>
              </a:rPr>
              <a:t>步驟說明</a:t>
            </a:r>
            <a:r>
              <a:rPr lang="zh-TW" altLang="zh-TW" sz="2800" kern="100" dirty="0">
                <a:latin typeface="Calibri"/>
                <a:ea typeface="新細明體"/>
                <a:cs typeface="Times New Roman"/>
              </a:rPr>
              <a:t/>
            </a:r>
            <a:br>
              <a:rPr lang="zh-TW" altLang="zh-TW" sz="2800" kern="100" dirty="0">
                <a:latin typeface="Calibri"/>
                <a:ea typeface="新細明體"/>
                <a:cs typeface="Times New Roman"/>
              </a:rPr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3147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步驟七：點選</a:t>
            </a:r>
            <a:r>
              <a:rPr lang="en-US" altLang="zh-TW" dirty="0" smtClean="0"/>
              <a:t>--</a:t>
            </a:r>
            <a:r>
              <a:rPr lang="zh-TW" altLang="en-US" dirty="0" smtClean="0"/>
              <a:t>志願選填清單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992" y="1619076"/>
            <a:ext cx="7345363" cy="3970164"/>
          </a:xfrm>
        </p:spPr>
      </p:pic>
      <p:sp>
        <p:nvSpPr>
          <p:cNvPr id="5" name="橢圓 4"/>
          <p:cNvSpPr/>
          <p:nvPr/>
        </p:nvSpPr>
        <p:spPr>
          <a:xfrm>
            <a:off x="611560" y="1484784"/>
            <a:ext cx="720080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1187624" y="4005064"/>
            <a:ext cx="73448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00FF"/>
                </a:solidFill>
                <a:latin typeface="華康中圓體" panose="020F0509000000000000" pitchFamily="49" charset="-120"/>
                <a:ea typeface="華康中圓體" panose="020F0509000000000000" pitchFamily="49" charset="-120"/>
                <a:cs typeface="+mj-cs"/>
              </a:defRPr>
            </a:lvl1pPr>
          </a:lstStyle>
          <a:p>
            <a:r>
              <a:rPr lang="zh-TW" altLang="en-US" dirty="0" smtClean="0"/>
              <a:t>確認所填的志願序將出現在此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9957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99592" y="692696"/>
            <a:ext cx="7344816" cy="1143000"/>
          </a:xfrm>
        </p:spPr>
        <p:txBody>
          <a:bodyPr/>
          <a:lstStyle/>
          <a:p>
            <a:r>
              <a:rPr lang="zh-TW" altLang="en-US" dirty="0" smtClean="0"/>
              <a:t>登出帳號、密碼即可</a:t>
            </a:r>
            <a:endParaRPr lang="zh-TW" altLang="en-US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034540"/>
            <a:ext cx="5328592" cy="3626708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869160"/>
            <a:ext cx="1656184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377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社團線上選填授權書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1484784"/>
            <a:ext cx="3604910" cy="4525962"/>
          </a:xfrm>
        </p:spPr>
      </p:pic>
      <p:sp>
        <p:nvSpPr>
          <p:cNvPr id="6" name="標題 1"/>
          <p:cNvSpPr txBox="1">
            <a:spLocks/>
          </p:cNvSpPr>
          <p:nvPr/>
        </p:nvSpPr>
        <p:spPr>
          <a:xfrm>
            <a:off x="827584" y="5715000"/>
            <a:ext cx="7344816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00FF"/>
                </a:solidFill>
                <a:latin typeface="華康中圓體" panose="020F0509000000000000" pitchFamily="49" charset="-120"/>
                <a:ea typeface="華康中圓體" panose="020F0509000000000000" pitchFamily="49" charset="-120"/>
                <a:cs typeface="+mj-cs"/>
              </a:defRPr>
            </a:lvl1pPr>
          </a:lstStyle>
          <a:p>
            <a:r>
              <a:rPr lang="zh-TW" altLang="en-US" dirty="0" smtClean="0"/>
              <a:t>如有需要者請到學務處領取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80980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7344816" cy="1143000"/>
          </a:xfrm>
        </p:spPr>
        <p:txBody>
          <a:bodyPr>
            <a:normAutofit fontScale="90000"/>
          </a:bodyPr>
          <a:lstStyle/>
          <a:p>
            <a:r>
              <a:rPr lang="zh-TW" altLang="zh-TW" dirty="0">
                <a:ea typeface="標楷體"/>
                <a:cs typeface="Arial"/>
              </a:rPr>
              <a:t>選社開放時間</a:t>
            </a:r>
            <a:r>
              <a:rPr lang="en-US" altLang="zh-TW" dirty="0">
                <a:ea typeface="標楷體"/>
                <a:cs typeface="Arial"/>
              </a:rPr>
              <a:t/>
            </a:r>
            <a:br>
              <a:rPr lang="en-US" altLang="zh-TW" dirty="0">
                <a:ea typeface="標楷體"/>
                <a:cs typeface="Arial"/>
              </a:rPr>
            </a:br>
            <a:endParaRPr lang="zh-TW" altLang="en-US" dirty="0"/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1124000" y="1874520"/>
            <a:ext cx="734481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rgbClr val="0000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rgbClr val="0000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00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rgbClr val="0000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rgbClr val="0000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起始日期：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109.6.23(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下午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5:00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結束日期：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109.6.29(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下午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11:59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2026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TW" kern="100" dirty="0">
                <a:latin typeface="Calibri"/>
                <a:ea typeface="標楷體"/>
                <a:cs typeface="Arial"/>
              </a:rPr>
              <a:t>選社</a:t>
            </a:r>
            <a:r>
              <a:rPr lang="zh-TW" altLang="zh-TW" kern="100" dirty="0" smtClean="0">
                <a:latin typeface="Calibri"/>
                <a:ea typeface="標楷體"/>
                <a:cs typeface="Arial"/>
              </a:rPr>
              <a:t>說明</a:t>
            </a:r>
            <a:r>
              <a:rPr lang="zh-TW" altLang="zh-TW" sz="4000" kern="100" dirty="0">
                <a:latin typeface="Calibri"/>
                <a:ea typeface="新細明體"/>
                <a:cs typeface="Times New Roman"/>
              </a:rPr>
              <a:t/>
            </a:r>
            <a:br>
              <a:rPr lang="zh-TW" altLang="zh-TW" sz="4000" kern="100" dirty="0">
                <a:latin typeface="Calibri"/>
                <a:ea typeface="新細明體"/>
                <a:cs typeface="Times New Roman"/>
              </a:rPr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71600" y="1340768"/>
            <a:ext cx="7560840" cy="4907315"/>
          </a:xfrm>
        </p:spPr>
        <p:txBody>
          <a:bodyPr>
            <a:noAutofit/>
          </a:bodyPr>
          <a:lstStyle/>
          <a:p>
            <a:pPr marL="15240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zh-TW" altLang="zh-TW" sz="1600" kern="100" dirty="0" smtClean="0">
                <a:latin typeface="Calibri"/>
                <a:ea typeface="標楷體"/>
                <a:cs typeface="Arial"/>
              </a:rPr>
              <a:t>（</a:t>
            </a:r>
            <a:r>
              <a:rPr lang="zh-TW" altLang="zh-TW" sz="1600" kern="100" dirty="0">
                <a:latin typeface="Calibri"/>
                <a:ea typeface="標楷體"/>
                <a:cs typeface="Arial"/>
              </a:rPr>
              <a:t>一）第一階段：新</a:t>
            </a:r>
            <a:r>
              <a:rPr lang="zh-TW" altLang="zh-TW" sz="1600" kern="100" dirty="0">
                <a:latin typeface="Calibri"/>
                <a:ea typeface="標楷體"/>
                <a:cs typeface="Times New Roman"/>
              </a:rPr>
              <a:t>校務系統線上選填</a:t>
            </a:r>
            <a:r>
              <a:rPr lang="zh-TW" altLang="zh-TW" sz="1600" kern="100" dirty="0" smtClean="0">
                <a:latin typeface="Calibri"/>
                <a:ea typeface="標楷體"/>
                <a:cs typeface="Times New Roman"/>
              </a:rPr>
              <a:t>志願</a:t>
            </a:r>
            <a:endParaRPr lang="en-US" altLang="zh-TW" sz="1600" kern="100" dirty="0" smtClean="0">
              <a:latin typeface="Calibri"/>
              <a:ea typeface="標楷體"/>
              <a:cs typeface="Times New Roman"/>
            </a:endParaRPr>
          </a:p>
          <a:p>
            <a:pPr marL="15240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zh-TW" altLang="zh-TW" sz="1200" kern="100" dirty="0" smtClean="0">
                <a:latin typeface="Calibri"/>
                <a:ea typeface="標楷體"/>
                <a:cs typeface="Times New Roman"/>
              </a:rPr>
              <a:t>網址</a:t>
            </a:r>
            <a:r>
              <a:rPr lang="zh-TW" altLang="zh-TW" sz="1200" kern="100" dirty="0">
                <a:latin typeface="Calibri"/>
                <a:ea typeface="標楷體"/>
                <a:cs typeface="Times New Roman"/>
              </a:rPr>
              <a:t>：</a:t>
            </a:r>
            <a:r>
              <a:rPr lang="en-US" altLang="zh-TW" sz="1200" kern="100" dirty="0">
                <a:latin typeface="標楷體"/>
                <a:ea typeface="新細明體"/>
                <a:cs typeface="Times New Roman"/>
                <a:hlinkClick r:id="rId2"/>
              </a:rPr>
              <a:t>https://</a:t>
            </a:r>
            <a:r>
              <a:rPr lang="en-US" altLang="zh-TW" sz="1200" kern="100" dirty="0" smtClean="0">
                <a:latin typeface="標楷體"/>
                <a:ea typeface="新細明體"/>
                <a:cs typeface="Times New Roman"/>
                <a:hlinkClick r:id="rId2"/>
              </a:rPr>
              <a:t>vschool.tp.edu.tw/B2K2017/login.aspx</a:t>
            </a:r>
            <a:endParaRPr lang="zh-TW" altLang="zh-TW" sz="1400" kern="100" dirty="0">
              <a:latin typeface="Calibri"/>
              <a:ea typeface="新細明體"/>
              <a:cs typeface="Times New Roman"/>
            </a:endParaRPr>
          </a:p>
          <a:p>
            <a:pPr marL="45720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altLang="zh-TW" sz="1600" kern="100" dirty="0">
                <a:latin typeface="標楷體"/>
                <a:ea typeface="新細明體"/>
                <a:cs typeface="Times New Roman"/>
              </a:rPr>
              <a:t>1.</a:t>
            </a:r>
            <a:r>
              <a:rPr lang="zh-TW" altLang="zh-TW" sz="1600" kern="100" dirty="0">
                <a:latin typeface="Calibri"/>
                <a:ea typeface="標楷體"/>
                <a:cs typeface="Times New Roman"/>
              </a:rPr>
              <a:t>社團招生名額依據一、二年級比例，以各社招生人數各半之原則釋出。</a:t>
            </a:r>
            <a:endParaRPr lang="zh-TW" altLang="zh-TW" sz="1400" kern="100" dirty="0">
              <a:latin typeface="Calibri"/>
              <a:ea typeface="新細明體"/>
              <a:cs typeface="Times New Roman"/>
            </a:endParaRPr>
          </a:p>
          <a:p>
            <a:pPr marL="45720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altLang="zh-TW" sz="1600" kern="100" dirty="0">
                <a:latin typeface="標楷體"/>
                <a:ea typeface="新細明體"/>
                <a:cs typeface="Times New Roman"/>
              </a:rPr>
              <a:t>2.</a:t>
            </a:r>
            <a:r>
              <a:rPr lang="zh-TW" altLang="zh-TW" sz="1600" kern="100" dirty="0">
                <a:latin typeface="Calibri"/>
                <a:ea typeface="標楷體"/>
                <a:cs typeface="Times New Roman"/>
              </a:rPr>
              <a:t>於線上選社功能開放期間，填寫</a:t>
            </a:r>
            <a:r>
              <a:rPr lang="en-US" altLang="zh-TW" sz="1600" kern="100" dirty="0">
                <a:latin typeface="Calibri"/>
                <a:ea typeface="標楷體"/>
                <a:cs typeface="Times New Roman"/>
              </a:rPr>
              <a:t>5</a:t>
            </a:r>
            <a:r>
              <a:rPr lang="zh-TW" altLang="zh-TW" sz="1600" kern="100" dirty="0">
                <a:latin typeface="Calibri"/>
                <a:ea typeface="標楷體"/>
                <a:cs typeface="Times New Roman"/>
              </a:rPr>
              <a:t>個志願順序，於開放時間結束後，選</a:t>
            </a:r>
            <a:r>
              <a:rPr lang="zh-TW" altLang="zh-TW" sz="1600" kern="100" dirty="0" smtClean="0">
                <a:latin typeface="Calibri"/>
                <a:ea typeface="標楷體"/>
                <a:cs typeface="Times New Roman"/>
              </a:rPr>
              <a:t>社</a:t>
            </a:r>
            <a:r>
              <a:rPr lang="en-US" altLang="zh-TW" sz="1600" kern="100" dirty="0" smtClean="0">
                <a:latin typeface="Calibri"/>
                <a:ea typeface="標楷體"/>
                <a:cs typeface="Times New Roman"/>
              </a:rPr>
              <a:t> </a:t>
            </a:r>
          </a:p>
          <a:p>
            <a:pPr marL="45720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altLang="zh-TW" sz="1600" kern="100" dirty="0">
                <a:latin typeface="Calibri"/>
                <a:ea typeface="標楷體"/>
                <a:cs typeface="Times New Roman"/>
              </a:rPr>
              <a:t> </a:t>
            </a:r>
            <a:r>
              <a:rPr lang="en-US" altLang="zh-TW" sz="1600" kern="100" dirty="0" smtClean="0">
                <a:latin typeface="Calibri"/>
                <a:ea typeface="標楷體"/>
                <a:cs typeface="Times New Roman"/>
              </a:rPr>
              <a:t>  </a:t>
            </a:r>
            <a:r>
              <a:rPr lang="zh-TW" altLang="zh-TW" sz="1600" kern="100" dirty="0" smtClean="0">
                <a:latin typeface="Calibri"/>
                <a:ea typeface="標楷體"/>
                <a:cs typeface="Times New Roman"/>
              </a:rPr>
              <a:t>功能將</a:t>
            </a:r>
            <a:r>
              <a:rPr lang="zh-TW" altLang="zh-TW" sz="1600" kern="100" dirty="0">
                <a:latin typeface="Calibri"/>
                <a:ea typeface="標楷體"/>
                <a:cs typeface="Times New Roman"/>
              </a:rPr>
              <a:t>關閉，並由新校務系統隨機按學生志願順序搓合與安排社團。</a:t>
            </a:r>
            <a:endParaRPr lang="zh-TW" altLang="zh-TW" sz="1400" kern="100" dirty="0">
              <a:latin typeface="Calibri"/>
              <a:ea typeface="新細明體"/>
              <a:cs typeface="Times New Roman"/>
            </a:endParaRPr>
          </a:p>
          <a:p>
            <a:pPr marL="45720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altLang="zh-TW" sz="1600" kern="100" dirty="0">
                <a:latin typeface="標楷體"/>
                <a:ea typeface="新細明體"/>
                <a:cs typeface="Times New Roman"/>
              </a:rPr>
              <a:t>3.</a:t>
            </a:r>
            <a:r>
              <a:rPr lang="zh-TW" altLang="zh-TW" sz="1600" kern="100" dirty="0">
                <a:latin typeface="Calibri"/>
                <a:ea typeface="標楷體"/>
                <a:cs typeface="Times New Roman"/>
              </a:rPr>
              <a:t>除特殊情況，無法線上選社之同學可填寫委託書，並註明志願順序，</a:t>
            </a:r>
            <a:r>
              <a:rPr lang="zh-TW" altLang="zh-TW" sz="1600" kern="100" dirty="0" smtClean="0">
                <a:latin typeface="Calibri"/>
                <a:ea typeface="標楷體"/>
                <a:cs typeface="Times New Roman"/>
              </a:rPr>
              <a:t>請</a:t>
            </a:r>
            <a:endParaRPr lang="en-US" altLang="zh-TW" sz="1600" kern="100" dirty="0" smtClean="0">
              <a:latin typeface="Calibri"/>
              <a:ea typeface="標楷體"/>
              <a:cs typeface="Times New Roman"/>
            </a:endParaRPr>
          </a:p>
          <a:p>
            <a:pPr marL="45720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altLang="zh-TW" sz="1600" kern="100" dirty="0">
                <a:latin typeface="Calibri"/>
                <a:ea typeface="標楷體"/>
                <a:cs typeface="Times New Roman"/>
              </a:rPr>
              <a:t> </a:t>
            </a:r>
            <a:r>
              <a:rPr lang="en-US" altLang="zh-TW" sz="1600" kern="100" dirty="0" smtClean="0">
                <a:latin typeface="Calibri"/>
                <a:ea typeface="標楷體"/>
                <a:cs typeface="Times New Roman"/>
              </a:rPr>
              <a:t>  </a:t>
            </a:r>
            <a:r>
              <a:rPr lang="zh-TW" altLang="zh-TW" sz="1600" kern="100" dirty="0" smtClean="0">
                <a:latin typeface="Calibri"/>
                <a:ea typeface="標楷體"/>
                <a:cs typeface="Arial"/>
              </a:rPr>
              <a:t>各班班長代理。未授權代理者將由學務處代為分配社團。</a:t>
            </a:r>
            <a:endParaRPr lang="zh-TW" altLang="zh-TW" sz="1400" kern="100" dirty="0" smtClean="0">
              <a:latin typeface="Calibri"/>
              <a:ea typeface="新細明體"/>
              <a:cs typeface="Times New Roman"/>
            </a:endParaRPr>
          </a:p>
          <a:p>
            <a:pPr marL="15240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zh-TW" altLang="zh-TW" sz="1600" kern="100" dirty="0" smtClean="0">
                <a:latin typeface="Calibri"/>
                <a:ea typeface="標楷體"/>
                <a:cs typeface="Arial"/>
              </a:rPr>
              <a:t>（</a:t>
            </a:r>
            <a:r>
              <a:rPr lang="zh-TW" altLang="zh-TW" sz="1600" kern="100" dirty="0">
                <a:latin typeface="Calibri"/>
                <a:ea typeface="標楷體"/>
                <a:cs typeface="Arial"/>
              </a:rPr>
              <a:t>二）第二階段：倆倆互換（開放辦理時間另行公告）依據第一階段結果如未</a:t>
            </a:r>
            <a:r>
              <a:rPr lang="zh-TW" altLang="zh-TW" sz="1600" kern="100" dirty="0" smtClean="0">
                <a:latin typeface="Calibri"/>
                <a:ea typeface="標楷體"/>
                <a:cs typeface="Arial"/>
              </a:rPr>
              <a:t>符</a:t>
            </a:r>
            <a:r>
              <a:rPr lang="en-US" altLang="zh-TW" sz="1600" kern="100" dirty="0" smtClean="0">
                <a:latin typeface="Calibri"/>
                <a:ea typeface="標楷體"/>
                <a:cs typeface="Arial"/>
              </a:rPr>
              <a:t> </a:t>
            </a:r>
          </a:p>
          <a:p>
            <a:pPr marL="15240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altLang="zh-TW" sz="1600" kern="100" dirty="0">
                <a:latin typeface="Calibri"/>
                <a:ea typeface="標楷體"/>
                <a:cs typeface="Arial"/>
              </a:rPr>
              <a:t> </a:t>
            </a:r>
            <a:r>
              <a:rPr lang="en-US" altLang="zh-TW" sz="1600" kern="100" dirty="0" smtClean="0">
                <a:latin typeface="Calibri"/>
                <a:ea typeface="標楷體"/>
                <a:cs typeface="Arial"/>
              </a:rPr>
              <a:t>           </a:t>
            </a:r>
            <a:r>
              <a:rPr lang="zh-TW" altLang="zh-TW" sz="1600" kern="100" dirty="0" smtClean="0">
                <a:latin typeface="Calibri"/>
                <a:ea typeface="標楷體"/>
                <a:cs typeface="Arial"/>
              </a:rPr>
              <a:t>志願者</a:t>
            </a:r>
            <a:r>
              <a:rPr lang="zh-TW" altLang="zh-TW" sz="1600" kern="100" dirty="0">
                <a:latin typeface="Calibri"/>
                <a:ea typeface="標楷體"/>
                <a:cs typeface="Arial"/>
              </a:rPr>
              <a:t>進行互換，社團互換以一次為限，方式如下：</a:t>
            </a:r>
            <a:endParaRPr lang="zh-TW" altLang="zh-TW" sz="1400" kern="100" dirty="0">
              <a:latin typeface="Calibri"/>
              <a:ea typeface="新細明體"/>
              <a:cs typeface="Times New Roman"/>
            </a:endParaRPr>
          </a:p>
          <a:p>
            <a:pPr marL="45720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altLang="zh-TW" sz="1600" kern="100" dirty="0">
                <a:latin typeface="標楷體"/>
                <a:ea typeface="新細明體"/>
                <a:cs typeface="Arial"/>
              </a:rPr>
              <a:t>1.</a:t>
            </a:r>
            <a:r>
              <a:rPr lang="zh-TW" altLang="zh-TW" sz="1600" kern="100" dirty="0">
                <a:latin typeface="Calibri"/>
                <a:ea typeface="標楷體"/>
                <a:cs typeface="Arial"/>
              </a:rPr>
              <a:t>為維持社團年級比例，須同年級兩兩互調。</a:t>
            </a:r>
            <a:endParaRPr lang="zh-TW" altLang="zh-TW" sz="1400" kern="100" dirty="0">
              <a:latin typeface="Calibri"/>
              <a:ea typeface="新細明體"/>
              <a:cs typeface="Times New Roman"/>
            </a:endParaRPr>
          </a:p>
          <a:p>
            <a:pPr marL="45720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altLang="zh-TW" sz="1600" kern="100" dirty="0">
                <a:latin typeface="標楷體"/>
                <a:ea typeface="新細明體"/>
                <a:cs typeface="Arial"/>
              </a:rPr>
              <a:t>2.</a:t>
            </a:r>
            <a:r>
              <a:rPr lang="zh-TW" altLang="zh-TW" sz="1600" kern="100" dirty="0">
                <a:latin typeface="Calibri"/>
                <a:ea typeface="標楷體"/>
                <a:cs typeface="Arial"/>
              </a:rPr>
              <a:t>請兩人共用一張表件即可，無需重覆填寫。</a:t>
            </a:r>
            <a:endParaRPr lang="zh-TW" altLang="zh-TW" sz="1400" kern="100" dirty="0">
              <a:latin typeface="Calibri"/>
              <a:ea typeface="新細明體"/>
              <a:cs typeface="Times New Roman"/>
            </a:endParaRPr>
          </a:p>
          <a:p>
            <a:pPr marL="45720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altLang="zh-TW" sz="1600" kern="100" dirty="0">
                <a:latin typeface="標楷體"/>
                <a:ea typeface="新細明體"/>
                <a:cs typeface="Arial"/>
              </a:rPr>
              <a:t>3.</a:t>
            </a:r>
            <a:r>
              <a:rPr lang="zh-TW" altLang="zh-TW" sz="1600" kern="100" dirty="0">
                <a:latin typeface="Calibri"/>
                <a:ea typeface="標楷體"/>
                <a:cs typeface="Arial"/>
              </a:rPr>
              <a:t>如需查閱社員名冊，請洽學務處課外組。</a:t>
            </a:r>
            <a:endParaRPr lang="zh-TW" altLang="zh-TW" sz="1400" kern="100" dirty="0">
              <a:latin typeface="Calibri"/>
              <a:ea typeface="新細明體"/>
              <a:cs typeface="Times New Roman"/>
            </a:endParaRPr>
          </a:p>
          <a:p>
            <a:pPr marL="45720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altLang="zh-TW" sz="1600" kern="100" dirty="0">
                <a:latin typeface="標楷體"/>
                <a:ea typeface="新細明體"/>
                <a:cs typeface="Arial"/>
              </a:rPr>
              <a:t>4.</a:t>
            </a:r>
            <a:r>
              <a:rPr lang="zh-TW" altLang="zh-TW" sz="1600" kern="100" dirty="0">
                <a:latin typeface="Calibri"/>
                <a:ea typeface="標楷體"/>
                <a:cs typeface="Arial"/>
              </a:rPr>
              <a:t>相關同意欄位缺漏，或逾期繳交者，不予辦理。</a:t>
            </a:r>
            <a:endParaRPr lang="zh-TW" altLang="zh-TW" sz="1400" kern="100" dirty="0">
              <a:latin typeface="Calibri"/>
              <a:ea typeface="新細明體"/>
              <a:cs typeface="Times New Roman"/>
            </a:endParaRPr>
          </a:p>
          <a:p>
            <a:pPr marL="45720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altLang="zh-TW" sz="1600" kern="100" dirty="0">
                <a:latin typeface="標楷體"/>
                <a:ea typeface="新細明體"/>
                <a:cs typeface="Arial"/>
              </a:rPr>
              <a:t>5.</a:t>
            </a:r>
            <a:r>
              <a:rPr lang="zh-TW" altLang="zh-TW" sz="1600" kern="100" dirty="0">
                <a:latin typeface="Calibri"/>
                <a:ea typeface="標楷體"/>
                <a:cs typeface="Arial"/>
              </a:rPr>
              <a:t>互換後將不再更動，請謹慎選擇。</a:t>
            </a:r>
            <a:endParaRPr lang="zh-TW" altLang="zh-TW" sz="1400" kern="100" dirty="0">
              <a:latin typeface="Calibri"/>
              <a:ea typeface="新細明體"/>
              <a:cs typeface="Times New Roman"/>
            </a:endParaRPr>
          </a:p>
          <a:p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006174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步驟一：登入校務系統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0506" y="1722438"/>
            <a:ext cx="6607450" cy="4525962"/>
          </a:xfrm>
        </p:spPr>
      </p:pic>
    </p:spTree>
    <p:extLst>
      <p:ext uri="{BB962C8B-B14F-4D97-AF65-F5344CB8AC3E}">
        <p14:creationId xmlns:p14="http://schemas.microsoft.com/office/powerpoint/2010/main" val="361852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步驟二：點選</a:t>
            </a:r>
            <a:r>
              <a:rPr lang="en-US" altLang="zh-TW" dirty="0" smtClean="0"/>
              <a:t>--</a:t>
            </a:r>
            <a:r>
              <a:rPr lang="zh-TW" altLang="en-US" dirty="0" smtClean="0"/>
              <a:t>社團選課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556792"/>
            <a:ext cx="7417371" cy="4392488"/>
          </a:xfrm>
        </p:spPr>
      </p:pic>
      <p:sp>
        <p:nvSpPr>
          <p:cNvPr id="5" name="橢圓 4"/>
          <p:cNvSpPr/>
          <p:nvPr/>
        </p:nvSpPr>
        <p:spPr>
          <a:xfrm>
            <a:off x="899592" y="2780928"/>
            <a:ext cx="64807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n>
                <a:solidFill>
                  <a:srgbClr val="FF0000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377241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步驟三：點選</a:t>
            </a:r>
            <a:r>
              <a:rPr lang="en-US" altLang="zh-TW" dirty="0" smtClean="0"/>
              <a:t>—</a:t>
            </a:r>
            <a:r>
              <a:rPr lang="zh-TW" altLang="en-US" dirty="0" smtClean="0"/>
              <a:t>社團圈選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496" y="1340768"/>
            <a:ext cx="7345363" cy="4362099"/>
          </a:xfrm>
        </p:spPr>
      </p:pic>
      <p:sp>
        <p:nvSpPr>
          <p:cNvPr id="5" name="橢圓 4"/>
          <p:cNvSpPr/>
          <p:nvPr/>
        </p:nvSpPr>
        <p:spPr>
          <a:xfrm>
            <a:off x="931680" y="2060848"/>
            <a:ext cx="761184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n>
                <a:solidFill>
                  <a:srgbClr val="FF0000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254162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步驟四：點選</a:t>
            </a:r>
            <a:r>
              <a:rPr lang="en-US" altLang="zh-TW" dirty="0" smtClean="0"/>
              <a:t>—</a:t>
            </a:r>
            <a:r>
              <a:rPr lang="zh-TW" altLang="en-US" dirty="0" smtClean="0"/>
              <a:t>志願選填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556792"/>
            <a:ext cx="7345363" cy="4536504"/>
          </a:xfrm>
        </p:spPr>
      </p:pic>
      <p:sp>
        <p:nvSpPr>
          <p:cNvPr id="5" name="橢圓 4"/>
          <p:cNvSpPr/>
          <p:nvPr/>
        </p:nvSpPr>
        <p:spPr>
          <a:xfrm>
            <a:off x="5220072" y="2132856"/>
            <a:ext cx="864096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n>
                <a:solidFill>
                  <a:srgbClr val="FF0000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124075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步驟五：點選</a:t>
            </a:r>
            <a:r>
              <a:rPr lang="en-US" altLang="zh-TW" dirty="0" smtClean="0"/>
              <a:t>—</a:t>
            </a:r>
            <a:r>
              <a:rPr lang="zh-TW" altLang="en-US" dirty="0" smtClean="0"/>
              <a:t>社團志願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628800"/>
            <a:ext cx="7561337" cy="4176464"/>
          </a:xfrm>
        </p:spPr>
      </p:pic>
      <p:sp>
        <p:nvSpPr>
          <p:cNvPr id="5" name="橢圓 4"/>
          <p:cNvSpPr/>
          <p:nvPr/>
        </p:nvSpPr>
        <p:spPr>
          <a:xfrm>
            <a:off x="323528" y="1772816"/>
            <a:ext cx="720080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n>
                <a:solidFill>
                  <a:srgbClr val="FF0000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202162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步驟六</a:t>
            </a:r>
            <a:r>
              <a:rPr lang="zh-TW" altLang="en-US" dirty="0"/>
              <a:t>：</a:t>
            </a:r>
            <a:r>
              <a:rPr lang="zh-TW" altLang="en-US" dirty="0" smtClean="0"/>
              <a:t>輸入</a:t>
            </a:r>
            <a:r>
              <a:rPr lang="en-US" altLang="zh-TW" dirty="0" smtClean="0"/>
              <a:t>—1.</a:t>
            </a:r>
            <a:r>
              <a:rPr lang="zh-TW" altLang="en-US" dirty="0" smtClean="0">
                <a:solidFill>
                  <a:srgbClr val="FF0000"/>
                </a:solidFill>
              </a:rPr>
              <a:t>志願序</a:t>
            </a:r>
            <a:r>
              <a:rPr lang="en-US" altLang="zh-TW" dirty="0" smtClean="0"/>
              <a:t>2.</a:t>
            </a:r>
            <a:r>
              <a:rPr lang="zh-TW" altLang="en-US" dirty="0" smtClean="0">
                <a:solidFill>
                  <a:srgbClr val="FF0000"/>
                </a:solidFill>
              </a:rPr>
              <a:t>儲存</a:t>
            </a:r>
            <a:endParaRPr lang="zh-TW" altLang="en-US" dirty="0">
              <a:solidFill>
                <a:srgbClr val="FF0000"/>
              </a:solidFill>
            </a:endParaRP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412776"/>
            <a:ext cx="7345363" cy="4104456"/>
          </a:xfrm>
        </p:spPr>
      </p:pic>
      <p:sp>
        <p:nvSpPr>
          <p:cNvPr id="5" name="橢圓 4"/>
          <p:cNvSpPr/>
          <p:nvPr/>
        </p:nvSpPr>
        <p:spPr>
          <a:xfrm>
            <a:off x="1187624" y="2348880"/>
            <a:ext cx="576064" cy="24482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橢圓 5"/>
          <p:cNvSpPr/>
          <p:nvPr/>
        </p:nvSpPr>
        <p:spPr>
          <a:xfrm>
            <a:off x="3573048" y="1804628"/>
            <a:ext cx="576064" cy="5442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602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360</Words>
  <Application>Microsoft Office PowerPoint</Application>
  <PresentationFormat>如螢幕大小 (4:3)</PresentationFormat>
  <Paragraphs>31</Paragraphs>
  <Slides>12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1_Office 佈景主題</vt:lpstr>
      <vt:lpstr>臺北市立松山家商  高一線上選社步驟說明 </vt:lpstr>
      <vt:lpstr>選社開放時間 </vt:lpstr>
      <vt:lpstr>選社說明 </vt:lpstr>
      <vt:lpstr>步驟一：登入校務系統</vt:lpstr>
      <vt:lpstr>步驟二：點選--社團選課</vt:lpstr>
      <vt:lpstr>步驟三：點選—社團圈選</vt:lpstr>
      <vt:lpstr>步驟四：點選—志願選填</vt:lpstr>
      <vt:lpstr>步驟五：點選—社團志願</vt:lpstr>
      <vt:lpstr>步驟六：輸入—1.志願序2.儲存</vt:lpstr>
      <vt:lpstr>步驟七：點選--志願選填清單 </vt:lpstr>
      <vt:lpstr>登出帳號、密碼即可</vt:lpstr>
      <vt:lpstr>社團線上選填授權書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學生活動</dc:title>
  <dc:creator>User01</dc:creator>
  <cp:lastModifiedBy>User01</cp:lastModifiedBy>
  <cp:revision>17</cp:revision>
  <dcterms:created xsi:type="dcterms:W3CDTF">2019-10-04T02:30:32Z</dcterms:created>
  <dcterms:modified xsi:type="dcterms:W3CDTF">2020-05-18T07:57:35Z</dcterms:modified>
</cp:coreProperties>
</file>