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72" r:id="rId3"/>
    <p:sldId id="257" r:id="rId4"/>
    <p:sldId id="258" r:id="rId5"/>
    <p:sldId id="275" r:id="rId6"/>
    <p:sldId id="276" r:id="rId7"/>
    <p:sldId id="277" r:id="rId8"/>
    <p:sldId id="260" r:id="rId9"/>
    <p:sldId id="270" r:id="rId10"/>
    <p:sldId id="278" r:id="rId11"/>
    <p:sldId id="271" r:id="rId12"/>
    <p:sldId id="273" r:id="rId13"/>
    <p:sldId id="274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163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7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3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4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8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1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55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86711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3" y="0"/>
                </a:lnTo>
                <a:lnTo>
                  <a:pt x="2104643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91355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0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200643" y="3291840"/>
            <a:ext cx="2105025" cy="137160"/>
          </a:xfrm>
          <a:custGeom>
            <a:avLst/>
            <a:gdLst/>
            <a:ahLst/>
            <a:cxnLst/>
            <a:rect l="l" t="t" r="r" b="b"/>
            <a:pathLst>
              <a:path w="2105025" h="137160">
                <a:moveTo>
                  <a:pt x="0" y="0"/>
                </a:moveTo>
                <a:lnTo>
                  <a:pt x="2104644" y="0"/>
                </a:lnTo>
                <a:lnTo>
                  <a:pt x="2104644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333244" y="2004059"/>
            <a:ext cx="7577327" cy="1999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2710" y="2243561"/>
            <a:ext cx="6426578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3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9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1" y="3886200"/>
            <a:ext cx="8689976" cy="1371599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Arial"/>
              </a:rPr>
              <a:t>109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Arial"/>
              </a:rPr>
              <a:t>學年度學校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Arial"/>
              </a:rPr>
              <a:t>日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4" name="object 9"/>
          <p:cNvSpPr txBox="1">
            <a:spLocks noGrp="1"/>
          </p:cNvSpPr>
          <p:nvPr>
            <p:ph type="ctrTitle"/>
          </p:nvPr>
        </p:nvSpPr>
        <p:spPr>
          <a:xfrm>
            <a:off x="1593171" y="1575539"/>
            <a:ext cx="9005657" cy="199477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高級中等教育階段</a:t>
            </a:r>
            <a:r>
              <a:rPr lang="en-US" sz="6000" dirty="0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sz="6000" dirty="0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sz="6000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學生</a:t>
            </a:r>
            <a:r>
              <a:rPr sz="6000" spc="-15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r>
              <a:rPr sz="6000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習歷</a:t>
            </a:r>
            <a:r>
              <a:rPr sz="6000" spc="-15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程</a:t>
            </a:r>
            <a:r>
              <a:rPr sz="6000" dirty="0" err="1" smtClean="0">
                <a:solidFill>
                  <a:srgbClr val="050505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檔案</a:t>
            </a:r>
            <a:endParaRPr sz="6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3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249420" y="2044932"/>
            <a:ext cx="7765937" cy="3086375"/>
          </a:xfrm>
        </p:spPr>
        <p:txBody>
          <a:bodyPr>
            <a:noAutofit/>
          </a:bodyPr>
          <a:lstStyle/>
          <a:p>
            <a:r>
              <a:rPr lang="zh-TW" altLang="en-US" sz="2800" b="1" u="heavy" spc="-5" dirty="0">
                <a:uFill>
                  <a:solidFill>
                    <a:srgbClr val="00000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瞭解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學習歷程</a:t>
            </a:r>
            <a:r>
              <a:rPr lang="zh-TW" altLang="en-US" sz="2800" b="1" spc="-5" dirty="0" smtClean="0">
                <a:latin typeface="微軟正黑體"/>
                <a:ea typeface="文鼎粗隸" panose="02010609010101010101" pitchFamily="49" charset="-120"/>
                <a:cs typeface="微軟正黑體"/>
              </a:rPr>
              <a:t>檔案的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重要性。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  <a:p>
            <a:r>
              <a:rPr lang="zh-TW" altLang="en-US" sz="2800" b="1" u="heavy" spc="-5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透過</a:t>
            </a:r>
            <a:r>
              <a:rPr lang="zh-TW" altLang="en-US" sz="2800" b="1" spc="-5" dirty="0" smtClean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孩子的課程學習成果，</a:t>
            </a:r>
            <a:r>
              <a:rPr lang="en-US" altLang="zh-TW" sz="2800" b="1" spc="-5" dirty="0" smtClean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/>
            </a:r>
            <a:br>
              <a:rPr lang="en-US" altLang="zh-TW" sz="2800" b="1" spc="-5" dirty="0" smtClean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</a:br>
            <a:r>
              <a:rPr lang="zh-TW" altLang="en-US" sz="2800" b="1" spc="-5" dirty="0" smtClean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瞭解孩子在學校課程的學習狀況。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  <a:p>
            <a:r>
              <a:rPr lang="zh-TW" altLang="en-US" sz="2800" b="1" u="heavy" spc="-5" dirty="0" smtClean="0">
                <a:uFill>
                  <a:solidFill>
                    <a:srgbClr val="00000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鼓勵</a:t>
            </a:r>
            <a:r>
              <a:rPr lang="zh-TW" altLang="en-US" sz="2800" b="1" spc="-5" dirty="0" smtClean="0">
                <a:latin typeface="微軟正黑體"/>
                <a:ea typeface="文鼎粗隸" panose="02010609010101010101" pitchFamily="49" charset="-120"/>
                <a:cs typeface="微軟正黑體"/>
              </a:rPr>
              <a:t>孩子多元發展，積極參與各項學習活動，</a:t>
            </a:r>
            <a:r>
              <a:rPr lang="zh-TW" altLang="en-US" sz="2800" b="1" spc="5" dirty="0" smtClean="0">
                <a:solidFill>
                  <a:srgbClr val="E46C0A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發現</a:t>
            </a:r>
            <a:r>
              <a:rPr lang="zh-TW" altLang="en-US" sz="2800" b="1" spc="-5" dirty="0" smtClean="0">
                <a:latin typeface="微軟正黑體"/>
                <a:ea typeface="文鼎粗隸" panose="02010609010101010101" pitchFamily="49" charset="-120"/>
                <a:cs typeface="微軟正黑體"/>
              </a:rPr>
              <a:t>自</a:t>
            </a:r>
            <a:r>
              <a:rPr lang="zh-TW" altLang="en-US" sz="2800" b="1" spc="5" dirty="0" smtClean="0">
                <a:latin typeface="微軟正黑體"/>
                <a:ea typeface="文鼎粗隸" panose="02010609010101010101" pitchFamily="49" charset="-120"/>
                <a:cs typeface="微軟正黑體"/>
              </a:rPr>
              <a:t>己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的興趣， 並</a:t>
            </a:r>
            <a:r>
              <a:rPr lang="zh-TW" altLang="en-US" sz="2800" b="1" spc="-5" dirty="0">
                <a:solidFill>
                  <a:srgbClr val="E46C0A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找到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生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涯</a:t>
            </a:r>
            <a:r>
              <a:rPr lang="zh-TW" altLang="en-US" sz="2800" b="1" spc="-5" dirty="0" smtClean="0">
                <a:latin typeface="微軟正黑體"/>
                <a:ea typeface="文鼎粗隸" panose="02010609010101010101" pitchFamily="49" charset="-120"/>
                <a:cs typeface="微軟正黑體"/>
              </a:rPr>
              <a:t>定向。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3148" y="718727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我是家長，我要做什麼？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93B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群組 6"/>
          <p:cNvGrpSpPr/>
          <p:nvPr/>
        </p:nvGrpSpPr>
        <p:grpSpPr>
          <a:xfrm>
            <a:off x="1205483" y="5327903"/>
            <a:ext cx="1239011" cy="1188719"/>
            <a:chOff x="1205483" y="5327903"/>
            <a:chExt cx="1239011" cy="1188719"/>
          </a:xfrm>
        </p:grpSpPr>
        <p:sp>
          <p:nvSpPr>
            <p:cNvPr id="21" name="object 10"/>
            <p:cNvSpPr/>
            <p:nvPr/>
          </p:nvSpPr>
          <p:spPr>
            <a:xfrm>
              <a:off x="1205483" y="5327903"/>
              <a:ext cx="1239011" cy="1188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 txBox="1"/>
            <p:nvPr/>
          </p:nvSpPr>
          <p:spPr>
            <a:xfrm>
              <a:off x="1508211" y="5694673"/>
              <a:ext cx="635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FFFFFF"/>
                  </a:solidFill>
                  <a:latin typeface="微軟正黑體"/>
                  <a:cs typeface="微軟正黑體"/>
                </a:rPr>
                <a:t>關心</a:t>
              </a:r>
              <a:endParaRPr sz="2400" dirty="0">
                <a:latin typeface="微軟正黑體"/>
                <a:cs typeface="微軟正黑體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78023" y="5314187"/>
            <a:ext cx="1239011" cy="1188719"/>
            <a:chOff x="2478023" y="5314187"/>
            <a:chExt cx="1239011" cy="1188719"/>
          </a:xfrm>
        </p:grpSpPr>
        <p:sp>
          <p:nvSpPr>
            <p:cNvPr id="23" name="object 12"/>
            <p:cNvSpPr/>
            <p:nvPr/>
          </p:nvSpPr>
          <p:spPr>
            <a:xfrm>
              <a:off x="2478023" y="5314187"/>
              <a:ext cx="1239011" cy="1188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2781053" y="5680932"/>
              <a:ext cx="635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微軟正黑體"/>
                  <a:cs typeface="微軟正黑體"/>
                </a:rPr>
                <a:t>鼓勵</a:t>
              </a:r>
              <a:endParaRPr sz="2400" dirty="0">
                <a:latin typeface="微軟正黑體"/>
                <a:cs typeface="微軟正黑體"/>
              </a:endParaRPr>
            </a:p>
          </p:txBody>
        </p:sp>
      </p:grpSp>
      <p:sp>
        <p:nvSpPr>
          <p:cNvPr id="25" name="object 15"/>
          <p:cNvSpPr/>
          <p:nvPr/>
        </p:nvSpPr>
        <p:spPr>
          <a:xfrm>
            <a:off x="217931" y="1203960"/>
            <a:ext cx="2900171" cy="244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1249680" y="2688335"/>
            <a:ext cx="2215895" cy="2442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0413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4000" y="981455"/>
                </a:lnTo>
                <a:lnTo>
                  <a:pt x="9144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3B5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0" y="165500"/>
            <a:ext cx="7140384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臺北市學生學習歷程檔</a:t>
            </a:r>
            <a:r>
              <a:rPr lang="zh-TW" altLang="en-US" sz="4000" b="1" spc="-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4000" b="1" spc="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4000" b="1" spc="5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42691" y="284988"/>
            <a:ext cx="4703468" cy="411480"/>
          </a:xfrm>
          <a:custGeom>
            <a:avLst/>
            <a:gdLst/>
            <a:ahLst/>
            <a:cxnLst/>
            <a:rect l="l" t="t" r="r" b="b"/>
            <a:pathLst>
              <a:path w="3528059" h="411480">
                <a:moveTo>
                  <a:pt x="3459480" y="0"/>
                </a:moveTo>
                <a:lnTo>
                  <a:pt x="68579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342899"/>
                </a:lnTo>
                <a:lnTo>
                  <a:pt x="5393" y="369581"/>
                </a:lnTo>
                <a:lnTo>
                  <a:pt x="20097" y="391382"/>
                </a:lnTo>
                <a:lnTo>
                  <a:pt x="41898" y="406086"/>
                </a:lnTo>
                <a:lnTo>
                  <a:pt x="68579" y="411479"/>
                </a:lnTo>
                <a:lnTo>
                  <a:pt x="3459480" y="411479"/>
                </a:lnTo>
                <a:lnTo>
                  <a:pt x="3486161" y="406086"/>
                </a:lnTo>
                <a:lnTo>
                  <a:pt x="3507962" y="391382"/>
                </a:lnTo>
                <a:lnTo>
                  <a:pt x="3522666" y="369581"/>
                </a:lnTo>
                <a:lnTo>
                  <a:pt x="3528060" y="342899"/>
                </a:lnTo>
                <a:lnTo>
                  <a:pt x="3528060" y="68579"/>
                </a:lnTo>
                <a:lnTo>
                  <a:pt x="3522666" y="41898"/>
                </a:lnTo>
                <a:lnTo>
                  <a:pt x="3507962" y="20097"/>
                </a:lnTo>
                <a:lnTo>
                  <a:pt x="3486161" y="5393"/>
                </a:lnTo>
                <a:lnTo>
                  <a:pt x="3459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8732059" y="253949"/>
            <a:ext cx="192845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10" dirty="0" smtClean="0">
                <a:solidFill>
                  <a:srgbClr val="F064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學生</a:t>
            </a:r>
            <a:r>
              <a:rPr sz="2800" b="1" spc="-10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介</a:t>
            </a:r>
            <a:r>
              <a:rPr sz="2800" b="1" spc="-5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面</a:t>
            </a:r>
            <a:endParaRPr sz="2800" dirty="0">
              <a:latin typeface="Microsoft JhengHei"/>
              <a:cs typeface="Microsoft JhengHei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/>
          <a:stretch/>
        </p:blipFill>
        <p:spPr>
          <a:xfrm>
            <a:off x="359892" y="1709741"/>
            <a:ext cx="7331826" cy="422798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/>
          <a:stretch/>
        </p:blipFill>
        <p:spPr>
          <a:xfrm>
            <a:off x="5853949" y="1548331"/>
            <a:ext cx="6192210" cy="21720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向右箭號 2"/>
          <p:cNvSpPr/>
          <p:nvPr/>
        </p:nvSpPr>
        <p:spPr>
          <a:xfrm>
            <a:off x="3415554" y="2124636"/>
            <a:ext cx="2232212" cy="1703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9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0413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4000" y="981455"/>
                </a:lnTo>
                <a:lnTo>
                  <a:pt x="9144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3B5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0" y="165500"/>
            <a:ext cx="7140384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臺北市學生學習歷程檔</a:t>
            </a:r>
            <a:r>
              <a:rPr lang="zh-TW" altLang="en-US" sz="4000" b="1" spc="-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4000" b="1" spc="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4000" b="1" spc="5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42691" y="284988"/>
            <a:ext cx="4703468" cy="411480"/>
          </a:xfrm>
          <a:custGeom>
            <a:avLst/>
            <a:gdLst/>
            <a:ahLst/>
            <a:cxnLst/>
            <a:rect l="l" t="t" r="r" b="b"/>
            <a:pathLst>
              <a:path w="3528059" h="411480">
                <a:moveTo>
                  <a:pt x="3459480" y="0"/>
                </a:moveTo>
                <a:lnTo>
                  <a:pt x="68579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342899"/>
                </a:lnTo>
                <a:lnTo>
                  <a:pt x="5393" y="369581"/>
                </a:lnTo>
                <a:lnTo>
                  <a:pt x="20097" y="391382"/>
                </a:lnTo>
                <a:lnTo>
                  <a:pt x="41898" y="406086"/>
                </a:lnTo>
                <a:lnTo>
                  <a:pt x="68579" y="411479"/>
                </a:lnTo>
                <a:lnTo>
                  <a:pt x="3459480" y="411479"/>
                </a:lnTo>
                <a:lnTo>
                  <a:pt x="3486161" y="406086"/>
                </a:lnTo>
                <a:lnTo>
                  <a:pt x="3507962" y="391382"/>
                </a:lnTo>
                <a:lnTo>
                  <a:pt x="3522666" y="369581"/>
                </a:lnTo>
                <a:lnTo>
                  <a:pt x="3528060" y="342899"/>
                </a:lnTo>
                <a:lnTo>
                  <a:pt x="3528060" y="68579"/>
                </a:lnTo>
                <a:lnTo>
                  <a:pt x="3522666" y="41898"/>
                </a:lnTo>
                <a:lnTo>
                  <a:pt x="3507962" y="20097"/>
                </a:lnTo>
                <a:lnTo>
                  <a:pt x="3486161" y="5393"/>
                </a:lnTo>
                <a:lnTo>
                  <a:pt x="3459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8732059" y="253949"/>
            <a:ext cx="192845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10" dirty="0" smtClean="0">
                <a:solidFill>
                  <a:srgbClr val="F064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學生</a:t>
            </a:r>
            <a:r>
              <a:rPr sz="2800" b="1" spc="-10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介</a:t>
            </a:r>
            <a:r>
              <a:rPr sz="2800" b="1" spc="-5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面</a:t>
            </a:r>
            <a:endParaRPr sz="2800" dirty="0">
              <a:latin typeface="Microsoft JhengHei"/>
              <a:cs typeface="Microsoft JhengHei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196"/>
            <a:ext cx="12190413" cy="263226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6095206" y="2411505"/>
            <a:ext cx="681318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863787" y="4196606"/>
            <a:ext cx="6006353" cy="1567700"/>
          </a:xfrm>
          <a:prstGeom prst="wedgeRoundRectCallout">
            <a:avLst>
              <a:gd name="adj1" fmla="val -22977"/>
              <a:gd name="adj2" fmla="val -6078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專業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科目、國文、英文、數學、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…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等科目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(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具學分數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)</a:t>
            </a: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rPr>
              <a:t>之作業作品或書面報告並加入反思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少女文字 Std W7" panose="040F0700000000000000" pitchFamily="82" charset="-120"/>
              <a:ea typeface="華康少女文字 Std W7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9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0413" cy="981710"/>
          </a:xfrm>
          <a:custGeom>
            <a:avLst/>
            <a:gdLst/>
            <a:ahLst/>
            <a:cxnLst/>
            <a:rect l="l" t="t" r="r" b="b"/>
            <a:pathLst>
              <a:path w="9144000" h="981710">
                <a:moveTo>
                  <a:pt x="0" y="981455"/>
                </a:moveTo>
                <a:lnTo>
                  <a:pt x="9144000" y="981455"/>
                </a:lnTo>
                <a:lnTo>
                  <a:pt x="9144000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3B5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0" y="165500"/>
            <a:ext cx="7140384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臺北市學生學習歷程檔</a:t>
            </a:r>
            <a:r>
              <a:rPr lang="zh-TW" altLang="en-US" sz="4000" b="1" spc="-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4000" b="1" spc="5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4000" b="1" spc="5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42691" y="284988"/>
            <a:ext cx="4703468" cy="411480"/>
          </a:xfrm>
          <a:custGeom>
            <a:avLst/>
            <a:gdLst/>
            <a:ahLst/>
            <a:cxnLst/>
            <a:rect l="l" t="t" r="r" b="b"/>
            <a:pathLst>
              <a:path w="3528059" h="411480">
                <a:moveTo>
                  <a:pt x="3459480" y="0"/>
                </a:moveTo>
                <a:lnTo>
                  <a:pt x="68579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342899"/>
                </a:lnTo>
                <a:lnTo>
                  <a:pt x="5393" y="369581"/>
                </a:lnTo>
                <a:lnTo>
                  <a:pt x="20097" y="391382"/>
                </a:lnTo>
                <a:lnTo>
                  <a:pt x="41898" y="406086"/>
                </a:lnTo>
                <a:lnTo>
                  <a:pt x="68579" y="411479"/>
                </a:lnTo>
                <a:lnTo>
                  <a:pt x="3459480" y="411479"/>
                </a:lnTo>
                <a:lnTo>
                  <a:pt x="3486161" y="406086"/>
                </a:lnTo>
                <a:lnTo>
                  <a:pt x="3507962" y="391382"/>
                </a:lnTo>
                <a:lnTo>
                  <a:pt x="3522666" y="369581"/>
                </a:lnTo>
                <a:lnTo>
                  <a:pt x="3528060" y="342899"/>
                </a:lnTo>
                <a:lnTo>
                  <a:pt x="3528060" y="68579"/>
                </a:lnTo>
                <a:lnTo>
                  <a:pt x="3522666" y="41898"/>
                </a:lnTo>
                <a:lnTo>
                  <a:pt x="3507962" y="20097"/>
                </a:lnTo>
                <a:lnTo>
                  <a:pt x="3486161" y="5393"/>
                </a:lnTo>
                <a:lnTo>
                  <a:pt x="3459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8732059" y="253949"/>
            <a:ext cx="192845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10" dirty="0" smtClean="0">
                <a:solidFill>
                  <a:srgbClr val="F064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學生</a:t>
            </a:r>
            <a:r>
              <a:rPr sz="2800" b="1" spc="-10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介</a:t>
            </a:r>
            <a:r>
              <a:rPr sz="2800" b="1" spc="-5" dirty="0" err="1" smtClean="0">
                <a:solidFill>
                  <a:srgbClr val="F064A8"/>
                </a:solidFill>
                <a:latin typeface="Microsoft JhengHei"/>
                <a:cs typeface="Microsoft JhengHei"/>
              </a:rPr>
              <a:t>面</a:t>
            </a:r>
            <a:endParaRPr sz="2800" dirty="0">
              <a:latin typeface="Microsoft JhengHei"/>
              <a:cs typeface="Microsoft JhengHei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" y="1676400"/>
            <a:ext cx="12156145" cy="41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成就每一個孩子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327" y="3388192"/>
            <a:ext cx="6629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 marR="5080" indent="-864235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Microsoft YaHei"/>
                <a:cs typeface="Microsoft YaHei"/>
              </a:rPr>
              <a:t>《</a:t>
            </a:r>
            <a:r>
              <a:rPr sz="2400" dirty="0">
                <a:solidFill>
                  <a:srgbClr val="212121"/>
                </a:solidFill>
                <a:latin typeface="Microsoft YaHei"/>
                <a:cs typeface="Microsoft YaHei"/>
              </a:rPr>
              <a:t>十二年國民基本教育之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108</a:t>
            </a:r>
            <a:r>
              <a:rPr sz="2400" dirty="0">
                <a:solidFill>
                  <a:srgbClr val="212121"/>
                </a:solidFill>
                <a:latin typeface="Microsoft YaHei"/>
                <a:cs typeface="Microsoft YaHei"/>
              </a:rPr>
              <a:t>課綱推動配套措施</a:t>
            </a:r>
            <a:r>
              <a:rPr sz="2400" dirty="0">
                <a:latin typeface="Microsoft YaHei"/>
                <a:cs typeface="Microsoft YaHei"/>
              </a:rPr>
              <a:t>》 </a:t>
            </a:r>
            <a:r>
              <a:rPr sz="2400" dirty="0">
                <a:solidFill>
                  <a:srgbClr val="808080"/>
                </a:solidFill>
                <a:latin typeface="Microsoft YaHei"/>
                <a:cs typeface="Microsoft YaHei"/>
              </a:rPr>
              <a:t>高級中等教育階段學生學習歷程檔案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33688" y="5745479"/>
            <a:ext cx="3099816" cy="94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51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3148" y="718727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</a:t>
            </a:r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生</a:t>
            </a:r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學習歷程檔案是什麼？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55186" y="1565755"/>
            <a:ext cx="4623676" cy="4704425"/>
            <a:chOff x="773078" y="1773404"/>
            <a:chExt cx="4623676" cy="4704425"/>
          </a:xfrm>
        </p:grpSpPr>
        <p:grpSp>
          <p:nvGrpSpPr>
            <p:cNvPr id="8" name="群組 7"/>
            <p:cNvGrpSpPr/>
            <p:nvPr/>
          </p:nvGrpSpPr>
          <p:grpSpPr>
            <a:xfrm>
              <a:off x="913148" y="1919546"/>
              <a:ext cx="4483606" cy="4558283"/>
              <a:chOff x="461772" y="1653540"/>
              <a:chExt cx="4483606" cy="4558283"/>
            </a:xfrm>
          </p:grpSpPr>
          <p:sp>
            <p:nvSpPr>
              <p:cNvPr id="5" name="object 15"/>
              <p:cNvSpPr/>
              <p:nvPr/>
            </p:nvSpPr>
            <p:spPr>
              <a:xfrm>
                <a:off x="461772" y="1653540"/>
                <a:ext cx="4099559" cy="371703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17"/>
              <p:cNvSpPr/>
              <p:nvPr/>
            </p:nvSpPr>
            <p:spPr>
              <a:xfrm>
                <a:off x="704087" y="3058668"/>
                <a:ext cx="4111751" cy="315315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18"/>
              <p:cNvSpPr/>
              <p:nvPr/>
            </p:nvSpPr>
            <p:spPr>
              <a:xfrm>
                <a:off x="1312163" y="2761487"/>
                <a:ext cx="3633215" cy="220217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773078" y="1773404"/>
              <a:ext cx="1712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華康少女文字 Std W7" panose="040F0700000000000000" pitchFamily="82" charset="-120"/>
                  <a:ea typeface="華康少女文字 Std W7" panose="040F0700000000000000" pitchFamily="82" charset="-120"/>
                </a:rPr>
                <a:t>備審資料</a:t>
              </a:r>
              <a:endParaRPr lang="zh-TW" altLang="en-US" sz="2800" b="1" dirty="0">
                <a:solidFill>
                  <a:schemeClr val="accent5">
                    <a:lumMod val="75000"/>
                  </a:schemeClr>
                </a:solidFill>
                <a:latin typeface="華康少女文字 Std W7" panose="040F0700000000000000" pitchFamily="82" charset="-120"/>
                <a:ea typeface="華康少女文字 Std W7" panose="040F0700000000000000" pitchFamily="82" charset="-120"/>
              </a:endParaRPr>
            </a:p>
          </p:txBody>
        </p:sp>
      </p:grpSp>
      <p:sp>
        <p:nvSpPr>
          <p:cNvPr id="11" name="向右箭號 10"/>
          <p:cNvSpPr/>
          <p:nvPr/>
        </p:nvSpPr>
        <p:spPr>
          <a:xfrm>
            <a:off x="4878862" y="3174332"/>
            <a:ext cx="979803" cy="14932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/>
          <a:stretch/>
        </p:blipFill>
        <p:spPr>
          <a:xfrm>
            <a:off x="5988205" y="1503487"/>
            <a:ext cx="4124920" cy="2378687"/>
          </a:xfrm>
          <a:prstGeom prst="rect">
            <a:avLst/>
          </a:prstGeom>
        </p:spPr>
      </p:pic>
      <p:sp>
        <p:nvSpPr>
          <p:cNvPr id="13" name="內容版面配置區 2"/>
          <p:cNvSpPr>
            <a:spLocks noGrp="1"/>
          </p:cNvSpPr>
          <p:nvPr>
            <p:ph sz="quarter" idx="13"/>
          </p:nvPr>
        </p:nvSpPr>
        <p:spPr>
          <a:xfrm>
            <a:off x="5858663" y="3819906"/>
            <a:ext cx="6039415" cy="7132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按學期保留學期紀錄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5858664" y="4398798"/>
            <a:ext cx="6039415" cy="71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展現特質和適性軌跡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5858664" y="5022022"/>
            <a:ext cx="6039415" cy="71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簡化備審資料準備時間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8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5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5" y="544895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學生學習歷程檔案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蒐集</a:t>
            </a:r>
            <a:r>
              <a:rPr lang="zh-TW" altLang="en-US" sz="4000" b="1" spc="-15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那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些資</a:t>
            </a:r>
            <a:r>
              <a:rPr lang="zh-TW" altLang="en-US" sz="4000" b="1" spc="-15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料</a:t>
            </a:r>
            <a:r>
              <a:rPr lang="en-US" altLang="zh-TW" sz="4000" b="1" dirty="0">
                <a:solidFill>
                  <a:srgbClr val="3333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?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77759" y="1423253"/>
            <a:ext cx="11235222" cy="71326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（包含學籍資料、幹部紀錄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）→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學校登錄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77759" y="2136513"/>
            <a:ext cx="11235222" cy="76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修課紀錄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（包含學業成績、課程諮詢紀錄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）→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登錄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77759" y="2840783"/>
            <a:ext cx="11235222" cy="1960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課程學習成果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學生上傳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（包含修課產出之作業、作品等），需任課教師認證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至多上傳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件；每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至多勾選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件提交。</a:t>
            </a:r>
            <a:endParaRPr lang="en-US" altLang="zh-TW" sz="3200" dirty="0" smtClean="0">
              <a:latin typeface="微軟正黑體 (本文)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77759" y="4800956"/>
            <a:ext cx="11235222" cy="1794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（包含彈性學習時間、團體活動時間及其他表現）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至多勾選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件提交。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微軟正黑體 (本文)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01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0289" y="477214"/>
            <a:ext cx="10364451" cy="80945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學生學習歷程檔案的</a:t>
            </a:r>
            <a:r>
              <a:rPr lang="zh-TW" altLang="en-US" sz="4000" b="1" dirty="0">
                <a:solidFill>
                  <a:srgbClr val="3333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檔</a:t>
            </a:r>
            <a:r>
              <a:rPr lang="zh-TW" altLang="en-US" sz="4000" b="1" spc="-15" dirty="0">
                <a:solidFill>
                  <a:srgbClr val="3333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案</a:t>
            </a:r>
            <a:r>
              <a:rPr lang="zh-TW" altLang="en-US" sz="4000" b="1" dirty="0">
                <a:solidFill>
                  <a:srgbClr val="3333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格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式</a:t>
            </a:r>
            <a:r>
              <a:rPr lang="zh-TW" altLang="en-US" sz="4000" b="1" spc="-15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  <a:cs typeface="微軟正黑體"/>
              </a:rPr>
              <a:t>、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大小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64224"/>
              </p:ext>
            </p:extLst>
          </p:nvPr>
        </p:nvGraphicFramePr>
        <p:xfrm>
          <a:off x="1675884" y="1286664"/>
          <a:ext cx="8766302" cy="522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4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資料項目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>
                  <a:txBody>
                    <a:bodyPr/>
                    <a:lstStyle/>
                    <a:p>
                      <a:pPr marL="116395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檔案格式類型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內容說明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檔案大小或簡述文字之字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數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450">
                <a:tc rowSpan="2"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課程諮詢紀錄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只限校內平臺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文件：pdf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10" dirty="0">
                          <a:latin typeface="微軟正黑體"/>
                          <a:cs typeface="微軟正黑體"/>
                        </a:rPr>
                        <a:t>jpg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png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每件固定上限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2MB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簡述：文字</a:t>
                      </a: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每件100個字為限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45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課程學習成果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文件：pdf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10" dirty="0">
                          <a:latin typeface="微軟正黑體"/>
                          <a:cs typeface="微軟正黑體"/>
                        </a:rPr>
                        <a:t>jpg</a:t>
                      </a:r>
                      <a:r>
                        <a:rPr sz="2000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png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每件固定上限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2MB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影音檔案：mp3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mp4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每件固定上限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5MB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簡述：文字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每件100個字為限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4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多元表現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證明文件：pdf、</a:t>
                      </a:r>
                      <a:r>
                        <a:rPr sz="2000" spc="-10" dirty="0">
                          <a:latin typeface="微軟正黑體"/>
                          <a:cs typeface="微軟正黑體"/>
                        </a:rPr>
                        <a:t>jpg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png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每件固定上限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2MB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影音檔案：mp3</a:t>
                      </a:r>
                      <a:r>
                        <a:rPr sz="2000" spc="-15" dirty="0"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mp4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每件固定上限</a:t>
                      </a:r>
                      <a:r>
                        <a:rPr sz="2000" spc="-5" dirty="0">
                          <a:latin typeface="微軟正黑體"/>
                          <a:cs typeface="微軟正黑體"/>
                        </a:rPr>
                        <a:t>5MB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外部連結：文字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-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簡述：文字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微軟正黑體"/>
                          <a:cs typeface="微軟正黑體"/>
                        </a:rPr>
                        <a:t>每件100個字為限</a:t>
                      </a: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1629364" y="2886635"/>
            <a:ext cx="8859342" cy="36251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7" y="294778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學生學習歷程</a:t>
            </a:r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檔案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件數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限制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406071" y="1777628"/>
          <a:ext cx="6483929" cy="3230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xmlns="" val="353042798"/>
                    </a:ext>
                  </a:extLst>
                </a:gridCol>
                <a:gridCol w="1537242">
                  <a:extLst>
                    <a:ext uri="{9D8B030D-6E8A-4147-A177-3AD203B41FA5}">
                      <a16:colId xmlns:a16="http://schemas.microsoft.com/office/drawing/2014/main" xmlns="" val="852980933"/>
                    </a:ext>
                  </a:extLst>
                </a:gridCol>
                <a:gridCol w="1638221">
                  <a:extLst>
                    <a:ext uri="{9D8B030D-6E8A-4147-A177-3AD203B41FA5}">
                      <a16:colId xmlns:a16="http://schemas.microsoft.com/office/drawing/2014/main" xmlns="" val="1954432364"/>
                    </a:ext>
                  </a:extLst>
                </a:gridCol>
                <a:gridCol w="1687484">
                  <a:extLst>
                    <a:ext uri="{9D8B030D-6E8A-4147-A177-3AD203B41FA5}">
                      <a16:colId xmlns:a16="http://schemas.microsoft.com/office/drawing/2014/main" xmlns="" val="819918435"/>
                    </a:ext>
                  </a:extLst>
                </a:gridCol>
              </a:tblGrid>
              <a:tr h="292929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高一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高二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291671"/>
                  </a:ext>
                </a:extLst>
              </a:tr>
              <a:tr h="823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上學期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  <a:endParaRPr lang="zh-TW" altLang="en-US" sz="2800" dirty="0">
                        <a:solidFill>
                          <a:srgbClr val="0033CC"/>
                        </a:solidFill>
                        <a:latin typeface="華康娃娃體 Std W7" panose="040B0700000000000000" pitchFamily="82" charset="-120"/>
                        <a:ea typeface="華康娃娃體 Std W7" panose="040B0700000000000000" pitchFamily="82" charset="-12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667506"/>
                  </a:ext>
                </a:extLst>
              </a:tr>
              <a:tr h="823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下學期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970555"/>
                  </a:ext>
                </a:extLst>
              </a:tr>
              <a:tr h="823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學年提交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6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450481"/>
                  </a:ext>
                </a:extLst>
              </a:tr>
            </a:tbl>
          </a:graphicData>
        </a:graphic>
      </p:graphicFrame>
      <p:sp>
        <p:nvSpPr>
          <p:cNvPr id="14" name="向右箭號 13"/>
          <p:cNvSpPr/>
          <p:nvPr/>
        </p:nvSpPr>
        <p:spPr>
          <a:xfrm rot="5400000">
            <a:off x="3369558" y="5008616"/>
            <a:ext cx="556953" cy="556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01126" y="119729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課程學習成果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406071" y="5577886"/>
          <a:ext cx="6483930" cy="964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020">
                  <a:extLst>
                    <a:ext uri="{9D8B030D-6E8A-4147-A177-3AD203B41FA5}">
                      <a16:colId xmlns:a16="http://schemas.microsoft.com/office/drawing/2014/main" xmlns="" val="2334972411"/>
                    </a:ext>
                  </a:extLst>
                </a:gridCol>
                <a:gridCol w="3564910">
                  <a:extLst>
                    <a:ext uri="{9D8B030D-6E8A-4147-A177-3AD203B41FA5}">
                      <a16:colId xmlns:a16="http://schemas.microsoft.com/office/drawing/2014/main" xmlns="" val="2372623968"/>
                    </a:ext>
                  </a:extLst>
                </a:gridCol>
              </a:tblGrid>
              <a:tr h="9642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勾選至甄選會、聯合會報名平臺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1.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大學至多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3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  <a:endParaRPr lang="en-US" altLang="zh-TW" sz="2800" dirty="0" smtClean="0">
                        <a:solidFill>
                          <a:srgbClr val="0033CC"/>
                        </a:solidFill>
                        <a:latin typeface="華康娃娃體 Std W7" panose="040B0700000000000000" pitchFamily="82" charset="-120"/>
                        <a:ea typeface="華康娃娃體 Std W7" panose="040B0700000000000000" pitchFamily="82" charset="-120"/>
                      </a:endParaRPr>
                    </a:p>
                    <a:p>
                      <a:pPr algn="l"/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2.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技專至多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9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  <a:endParaRPr lang="zh-TW" altLang="en-US" sz="2800" dirty="0">
                        <a:solidFill>
                          <a:srgbClr val="0033CC"/>
                        </a:solidFill>
                        <a:latin typeface="華康娃娃體 Std W7" panose="040B0700000000000000" pitchFamily="82" charset="-120"/>
                        <a:ea typeface="華康娃娃體 Std W7" panose="040B0700000000000000" pitchFamily="82" charset="-12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927525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8430624" y="1200794"/>
            <a:ext cx="171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多元表現</a:t>
            </a:r>
            <a:endParaRPr lang="zh-TW" altLang="en-US" sz="2800" dirty="0">
              <a:solidFill>
                <a:srgbClr val="002060"/>
              </a:solidFill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7711120" y="1757005"/>
          <a:ext cx="3158224" cy="21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876">
                  <a:extLst>
                    <a:ext uri="{9D8B030D-6E8A-4147-A177-3AD203B41FA5}">
                      <a16:colId xmlns:a16="http://schemas.microsoft.com/office/drawing/2014/main" xmlns="" val="2454695983"/>
                    </a:ext>
                  </a:extLst>
                </a:gridCol>
                <a:gridCol w="1858348">
                  <a:extLst>
                    <a:ext uri="{9D8B030D-6E8A-4147-A177-3AD203B41FA5}">
                      <a16:colId xmlns:a16="http://schemas.microsoft.com/office/drawing/2014/main" xmlns="" val="3193332397"/>
                    </a:ext>
                  </a:extLst>
                </a:gridCol>
              </a:tblGrid>
              <a:tr h="292929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5546416"/>
                  </a:ext>
                </a:extLst>
              </a:tr>
              <a:tr h="823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不限件數</a:t>
                      </a:r>
                      <a:endParaRPr lang="zh-TW" altLang="en-US" sz="2800" dirty="0">
                        <a:solidFill>
                          <a:srgbClr val="0033CC"/>
                        </a:solidFill>
                        <a:latin typeface="華康娃娃體 Std W7" panose="040B0700000000000000" pitchFamily="82" charset="-120"/>
                        <a:ea typeface="華康娃娃體 Std W7" panose="040B0700000000000000" pitchFamily="82" charset="-12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246268"/>
                  </a:ext>
                </a:extLst>
              </a:tr>
              <a:tr h="823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提交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10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230084"/>
                  </a:ext>
                </a:extLst>
              </a:tr>
            </a:tbl>
          </a:graphicData>
        </a:graphic>
      </p:graphicFrame>
      <p:sp>
        <p:nvSpPr>
          <p:cNvPr id="20" name="向右箭號 19"/>
          <p:cNvSpPr/>
          <p:nvPr/>
        </p:nvSpPr>
        <p:spPr>
          <a:xfrm rot="5400000">
            <a:off x="8549981" y="4471117"/>
            <a:ext cx="1656585" cy="556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/>
          </p:nvPr>
        </p:nvGraphicFramePr>
        <p:xfrm>
          <a:off x="7711120" y="5565569"/>
          <a:ext cx="3158224" cy="964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224">
                  <a:extLst>
                    <a:ext uri="{9D8B030D-6E8A-4147-A177-3AD203B41FA5}">
                      <a16:colId xmlns:a16="http://schemas.microsoft.com/office/drawing/2014/main" xmlns="" val="2372623968"/>
                    </a:ext>
                  </a:extLst>
                </a:gridCol>
              </a:tblGrid>
              <a:tr h="964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至多</a:t>
                      </a:r>
                      <a:r>
                        <a:rPr lang="en-US" altLang="zh-TW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10</a:t>
                      </a:r>
                      <a:r>
                        <a:rPr lang="zh-TW" altLang="en-US" sz="2800" dirty="0" smtClean="0">
                          <a:solidFill>
                            <a:srgbClr val="0033CC"/>
                          </a:solidFill>
                          <a:latin typeface="華康娃娃體 Std W7" panose="040B0700000000000000" pitchFamily="82" charset="-120"/>
                          <a:ea typeface="華康娃娃體 Std W7" panose="040B0700000000000000" pitchFamily="82" charset="-120"/>
                        </a:rPr>
                        <a:t>件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927525"/>
                  </a:ext>
                </a:extLst>
              </a:tr>
            </a:tbl>
          </a:graphicData>
        </a:graphic>
      </p:graphicFrame>
      <p:sp>
        <p:nvSpPr>
          <p:cNvPr id="23" name="圓角矩形 22"/>
          <p:cNvSpPr/>
          <p:nvPr/>
        </p:nvSpPr>
        <p:spPr>
          <a:xfrm>
            <a:off x="10449853" y="4178987"/>
            <a:ext cx="1808168" cy="221620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ea typeface="文鼎粗隸" panose="02010609010101010101" pitchFamily="49" charset="-120"/>
              </a:rPr>
              <a:t>大學只會看到學生勾選匯出的備審資料，不會看到學生個人所有的學習歷程檔案</a:t>
            </a:r>
            <a:endParaRPr lang="zh-TW" altLang="en-US" sz="2000" dirty="0">
              <a:solidFill>
                <a:srgbClr val="FFFF0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5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567" y="504345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課程學習成果及多元表現要上傳什麼？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4588" y="1494852"/>
            <a:ext cx="979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學習歷程檔案的主要精神：</a:t>
            </a:r>
            <a:endParaRPr lang="en-US" altLang="zh-TW" sz="2800" dirty="0" smtClean="0">
              <a:solidFill>
                <a:srgbClr val="002060"/>
              </a:solidFill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588" y="2089811"/>
            <a:ext cx="999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娃娃體 Std W7" panose="040B0700000000000000" pitchFamily="82" charset="-120"/>
                <a:ea typeface="文鼎粗隸" panose="02010609010101010101" pitchFamily="49" charset="-120"/>
              </a:rPr>
              <a:t>幫助學生從歷程的概念，檢視自己的學習，反思自己在學習過程中習得那些能力？遇到那些困難？從學習歷程檔案中呈現自己的學習過程與心得。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04588" y="3690025"/>
            <a:ext cx="979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黑體 Std W12" panose="020B0C00000000000000" pitchFamily="34" charset="-120"/>
                <a:ea typeface="華康黑體 Std W12" panose="020B0C00000000000000" pitchFamily="34" charset="-120"/>
              </a:rPr>
              <a:t>學習歷程檔案的呈現：</a:t>
            </a:r>
            <a:endParaRPr lang="en-US" altLang="zh-TW" sz="2800" dirty="0" smtClean="0">
              <a:solidFill>
                <a:srgbClr val="002060"/>
              </a:solidFill>
              <a:latin typeface="華康黑體 Std W12" panose="020B0C00000000000000" pitchFamily="34" charset="-120"/>
              <a:ea typeface="華康黑體 Std W12" panose="020B0C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4588" y="4213244"/>
            <a:ext cx="999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ea typeface="文鼎粗隸" panose="02010609010101010101" pitchFamily="49" charset="-120"/>
              </a:rPr>
              <a:t>有兩個重要的精神，一個是「</a:t>
            </a:r>
            <a:r>
              <a:rPr lang="zh-TW" altLang="en-US" sz="2800" b="1" dirty="0">
                <a:solidFill>
                  <a:srgbClr val="FF0000"/>
                </a:solidFill>
                <a:ea typeface="文鼎粗隸" panose="02010609010101010101" pitchFamily="49" charset="-120"/>
              </a:rPr>
              <a:t>歷程</a:t>
            </a:r>
            <a:r>
              <a:rPr lang="zh-TW" altLang="en-US" sz="2800" dirty="0">
                <a:ea typeface="文鼎粗隸" panose="02010609010101010101" pitchFamily="49" charset="-120"/>
              </a:rPr>
              <a:t>」、一個是「</a:t>
            </a:r>
            <a:r>
              <a:rPr lang="zh-TW" altLang="en-US" sz="2800" b="1" dirty="0">
                <a:solidFill>
                  <a:srgbClr val="FF0000"/>
                </a:solidFill>
                <a:ea typeface="文鼎粗隸" panose="02010609010101010101" pitchFamily="49" charset="-120"/>
              </a:rPr>
              <a:t>反思</a:t>
            </a:r>
            <a:r>
              <a:rPr lang="zh-TW" altLang="en-US" sz="2800" dirty="0">
                <a:ea typeface="文鼎粗隸" panose="02010609010101010101" pitchFamily="49" charset="-120"/>
              </a:rPr>
              <a:t>」，而不是強調產出好的結果，也不是強調檔案資料的堆疊。</a:t>
            </a:r>
            <a:endParaRPr lang="zh-TW" altLang="en-US" sz="2800" dirty="0">
              <a:solidFill>
                <a:srgbClr val="002060"/>
              </a:solidFill>
              <a:latin typeface="華康娃娃體 Std W7" panose="040B0700000000000000" pitchFamily="82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1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97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學生學習歷程檔案是怎</a:t>
            </a:r>
            <a:r>
              <a:rPr lang="zh-TW" altLang="en-US" sz="4000" b="1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麼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蒐集</a:t>
            </a:r>
            <a:r>
              <a:rPr lang="zh-TW" altLang="en-US" sz="4000" b="1" spc="-15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資</a:t>
            </a:r>
            <a:r>
              <a:rPr lang="zh-TW" altLang="en-US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料</a:t>
            </a:r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的</a:t>
            </a:r>
            <a:r>
              <a:rPr lang="en-US" altLang="zh-TW" sz="4000" b="1" dirty="0">
                <a:solidFill>
                  <a:srgbClr val="0000FF"/>
                </a:solidFill>
                <a:latin typeface="華康海報體 Std W9" panose="040B0900000000000000" pitchFamily="82" charset="-120"/>
                <a:ea typeface="華康海報體 Std W9" panose="040B0900000000000000" pitchFamily="82" charset="-120"/>
                <a:cs typeface="Arial"/>
              </a:rPr>
              <a:t>?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5994" y="1628477"/>
            <a:ext cx="2940530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99085" indent="-287020"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登錄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學校行政人員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學生基本資料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紀錄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  <p:sp>
        <p:nvSpPr>
          <p:cNvPr id="5" name="向下箭號 4"/>
          <p:cNvSpPr/>
          <p:nvPr/>
        </p:nvSpPr>
        <p:spPr>
          <a:xfrm rot="16200000">
            <a:off x="3557839" y="2393931"/>
            <a:ext cx="400833" cy="463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00226" y="1628477"/>
            <a:ext cx="2651941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99085" indent="-287020"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上傳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課程學習成果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多元表現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  <p:sp>
        <p:nvSpPr>
          <p:cNvPr id="7" name="向下箭號 6"/>
          <p:cNvSpPr/>
          <p:nvPr/>
        </p:nvSpPr>
        <p:spPr>
          <a:xfrm rot="16200000">
            <a:off x="6693721" y="2393930"/>
            <a:ext cx="400833" cy="463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36108" y="1846436"/>
            <a:ext cx="3512182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99085" indent="-287020"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認證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教師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spc="-1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課程學習成果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8691782" y="3231431"/>
            <a:ext cx="400833" cy="814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314890" y="4046077"/>
            <a:ext cx="5154616" cy="181588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299085" indent="-287020"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勾選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提交至學習歷程中央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資料庫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課程學習成果、多元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表現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下一學年開學一個月內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  <p:sp>
        <p:nvSpPr>
          <p:cNvPr id="12" name="向下箭號 11"/>
          <p:cNvSpPr/>
          <p:nvPr/>
        </p:nvSpPr>
        <p:spPr>
          <a:xfrm rot="5400000">
            <a:off x="5183228" y="4117650"/>
            <a:ext cx="400833" cy="1862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56462" y="4356396"/>
            <a:ext cx="3895938" cy="138499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299085" indent="-287020"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提交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學校行政人員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b="1" spc="-15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學生課程學習成果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多元表現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573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256776"/>
            <a:ext cx="10551394" cy="159617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大專校院</a:t>
            </a:r>
            <a:r>
              <a:rPr lang="zh-TW" altLang="en-US" sz="4000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端</a:t>
            </a:r>
            <a:r>
              <a:rPr lang="en-US" altLang="zh-TW" sz="4000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/>
            </a:r>
            <a:br>
              <a:rPr lang="en-US" altLang="zh-TW" sz="4000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</a:br>
            <a:r>
              <a:rPr lang="zh-TW" altLang="en-US" sz="4000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如何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取得學</a:t>
            </a:r>
            <a:r>
              <a:rPr lang="zh-TW" altLang="en-US" sz="4000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生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學習</a:t>
            </a:r>
            <a:r>
              <a:rPr lang="zh-TW" altLang="en-US" sz="4000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歷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程檔</a:t>
            </a:r>
            <a:r>
              <a:rPr lang="zh-TW" altLang="en-US" sz="4000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案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作為</a:t>
            </a:r>
            <a:r>
              <a:rPr lang="zh-TW" altLang="en-US" sz="4000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升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學備</a:t>
            </a:r>
            <a:r>
              <a:rPr lang="zh-TW" altLang="en-US" sz="4000" spc="-15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審</a:t>
            </a:r>
            <a:r>
              <a:rPr lang="zh-TW" altLang="en-US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資料</a:t>
            </a:r>
            <a:r>
              <a:rPr lang="en-US" altLang="zh-TW" sz="4000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?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13774" y="1823263"/>
            <a:ext cx="341706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學習歷程中央資料庫</a:t>
            </a:r>
            <a:endParaRPr lang="zh-TW" altLang="en-US" sz="2800" dirty="0">
              <a:solidFill>
                <a:srgbClr val="002060"/>
              </a:solidFill>
              <a:latin typeface="華康布丁體 Std W12" panose="040B0C00000000000000" pitchFamily="82" charset="-120"/>
              <a:ea typeface="華康布丁體 Std W12" panose="040B0C00000000000000" pitchFamily="82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4330837" y="2028937"/>
            <a:ext cx="1728316" cy="185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059153" y="1822523"/>
            <a:ext cx="43710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甄選會、聯合會報名平臺</a:t>
            </a:r>
            <a:endParaRPr lang="en-US" altLang="zh-TW" sz="2800" dirty="0" smtClean="0">
              <a:solidFill>
                <a:srgbClr val="002060"/>
              </a:solidFill>
              <a:latin typeface="華康布丁體 Std W12" panose="040B0C00000000000000" pitchFamily="82" charset="-120"/>
              <a:ea typeface="華康布丁體 Std W12" panose="040B0C00000000000000" pitchFamily="82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0" y="3161560"/>
            <a:ext cx="1000513" cy="8498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文字方塊 10"/>
          <p:cNvSpPr txBox="1"/>
          <p:nvPr/>
        </p:nvSpPr>
        <p:spPr>
          <a:xfrm>
            <a:off x="364114" y="3161560"/>
            <a:ext cx="615553" cy="1734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59709" y="2447683"/>
            <a:ext cx="1415772" cy="40007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多元表現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每學年至多十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課程學習成果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每學年至多六件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修課紀錄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每學期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每學期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 rot="16200000">
            <a:off x="1365500" y="2547449"/>
            <a:ext cx="472273" cy="2411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6200000">
            <a:off x="6375369" y="2563240"/>
            <a:ext cx="472273" cy="2411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object 8"/>
          <p:cNvSpPr/>
          <p:nvPr/>
        </p:nvSpPr>
        <p:spPr>
          <a:xfrm>
            <a:off x="5972084" y="3021899"/>
            <a:ext cx="1037682" cy="112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文字方塊 16"/>
          <p:cNvSpPr txBox="1"/>
          <p:nvPr/>
        </p:nvSpPr>
        <p:spPr>
          <a:xfrm>
            <a:off x="5466526" y="3197883"/>
            <a:ext cx="615553" cy="830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730577" y="2402424"/>
            <a:ext cx="615553" cy="830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30415" y="2372520"/>
            <a:ext cx="1661993" cy="40007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多元表現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至多十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技專至多九件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大學至多三件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課程學習成果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760147" y="2402424"/>
            <a:ext cx="492443" cy="830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125100" y="2402424"/>
            <a:ext cx="800219" cy="4250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如學習歷程自述、自傳、讀書計畫等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其他資料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34469" y="2431892"/>
            <a:ext cx="492443" cy="830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0073538" y="2668029"/>
            <a:ext cx="1808168" cy="221620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ea typeface="文鼎粗隸" panose="02010609010101010101" pitchFamily="49" charset="-120"/>
              </a:rPr>
              <a:t>大學只會看到學生勾選匯出的備審資料，不會看到學生個人所有的學習歷程檔案</a:t>
            </a:r>
            <a:endParaRPr lang="zh-TW" altLang="en-US" sz="2000" dirty="0">
              <a:solidFill>
                <a:srgbClr val="FFFF0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5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279205" y="1695797"/>
            <a:ext cx="7765937" cy="4688377"/>
          </a:xfrm>
        </p:spPr>
        <p:txBody>
          <a:bodyPr>
            <a:noAutofit/>
          </a:bodyPr>
          <a:lstStyle/>
          <a:p>
            <a:r>
              <a:rPr lang="zh-TW" altLang="en-US" sz="2800" b="1" u="heavy" spc="-5" dirty="0">
                <a:uFill>
                  <a:solidFill>
                    <a:srgbClr val="00000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瞭解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學習歷程檔案對自己的重要性。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  <a:p>
            <a:r>
              <a:rPr lang="zh-TW" altLang="en-US"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學會</a:t>
            </a:r>
            <a:r>
              <a:rPr lang="zh-TW" altLang="en-US" sz="2800" b="1" spc="-5" dirty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學習歷程學校平臺之相關操作。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  <a:p>
            <a:r>
              <a:rPr lang="zh-TW" altLang="en-US" sz="2800" b="1" u="heavy" spc="-5" dirty="0">
                <a:uFill>
                  <a:solidFill>
                    <a:srgbClr val="00000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參與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各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項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學習活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動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，積極</a:t>
            </a:r>
            <a:r>
              <a:rPr lang="zh-TW" altLang="en-US" sz="2800" b="1" spc="5" dirty="0">
                <a:solidFill>
                  <a:srgbClr val="E46C0A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探</a:t>
            </a:r>
            <a:r>
              <a:rPr lang="zh-TW" altLang="en-US" sz="2800" b="1" spc="-5" dirty="0">
                <a:solidFill>
                  <a:srgbClr val="E46C0A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索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出自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己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的興趣， </a:t>
            </a:r>
            <a:r>
              <a:rPr lang="zh-TW" altLang="en-US" sz="2800" b="1" spc="-5" dirty="0">
                <a:solidFill>
                  <a:srgbClr val="E46C0A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並找到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生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涯定向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，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逐步累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積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自己的</a:t>
            </a:r>
            <a:r>
              <a:rPr lang="zh-TW" altLang="en-US" sz="2800" b="1" spc="5" dirty="0">
                <a:latin typeface="微軟正黑體"/>
                <a:ea typeface="文鼎粗隸" panose="02010609010101010101" pitchFamily="49" charset="-120"/>
                <a:cs typeface="微軟正黑體"/>
              </a:rPr>
              <a:t>學</a:t>
            </a:r>
            <a:r>
              <a:rPr lang="zh-TW" altLang="en-US" sz="2800" b="1" spc="-5" dirty="0">
                <a:latin typeface="微軟正黑體"/>
                <a:ea typeface="文鼎粗隸" panose="02010609010101010101" pitchFamily="49" charset="-120"/>
                <a:cs typeface="微軟正黑體"/>
              </a:rPr>
              <a:t>習經歷。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  <a:p>
            <a:r>
              <a:rPr lang="zh-TW" altLang="en-US"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微軟正黑體"/>
                <a:ea typeface="文鼎粗隸" panose="02010609010101010101" pitchFamily="49" charset="-120"/>
                <a:cs typeface="微軟正黑體"/>
              </a:rPr>
              <a:t>配合</a:t>
            </a:r>
            <a:r>
              <a:rPr lang="zh-TW" altLang="en-US" sz="2800" b="1" spc="-5" dirty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學校規劃之時程，</a:t>
            </a:r>
            <a:r>
              <a:rPr lang="zh-TW" altLang="en-US" sz="2800" b="1" spc="-5" dirty="0">
                <a:solidFill>
                  <a:srgbClr val="C0000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上傳</a:t>
            </a:r>
            <a:r>
              <a:rPr lang="zh-TW" altLang="en-US" sz="2800" b="1" spc="-5" dirty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和</a:t>
            </a:r>
            <a:r>
              <a:rPr lang="zh-TW" altLang="en-US" sz="2800" b="1" spc="-5" dirty="0">
                <a:solidFill>
                  <a:srgbClr val="C0000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勾選</a:t>
            </a:r>
            <a:r>
              <a:rPr lang="zh-TW" altLang="en-US" sz="2800" b="1" spc="5" dirty="0" smtClean="0">
                <a:solidFill>
                  <a:srgbClr val="0070C0"/>
                </a:solidFill>
                <a:latin typeface="微軟正黑體"/>
                <a:ea typeface="文鼎粗隸" panose="02010609010101010101" pitchFamily="49" charset="-120"/>
                <a:cs typeface="微軟正黑體"/>
              </a:rPr>
              <a:t>自己課程學習成果及多元表現。</a:t>
            </a:r>
            <a:endParaRPr lang="zh-TW" altLang="en-US" sz="2800" b="1" dirty="0">
              <a:latin typeface="微軟正黑體"/>
              <a:ea typeface="文鼎粗隸" panose="02010609010101010101" pitchFamily="49" charset="-120"/>
              <a:cs typeface="微軟正黑體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3148" y="718727"/>
            <a:ext cx="10364451" cy="84702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我是學</a:t>
            </a:r>
            <a:r>
              <a:rPr lang="zh-TW" altLang="en-US" sz="4000" b="1" dirty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生</a:t>
            </a:r>
            <a:r>
              <a:rPr lang="zh-TW" altLang="en-US" sz="4000" b="1" dirty="0" smtClean="0"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，我要做什麼？</a:t>
            </a:r>
            <a:endParaRPr lang="zh-TW" altLang="en-US" sz="4000" dirty="0"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75588"/>
            <a:ext cx="4081248" cy="5582920"/>
          </a:xfrm>
          <a:custGeom>
            <a:avLst/>
            <a:gdLst/>
            <a:ahLst/>
            <a:cxnLst/>
            <a:rect l="l" t="t" r="r" b="b"/>
            <a:pathLst>
              <a:path w="4081779" h="5582920">
                <a:moveTo>
                  <a:pt x="611124" y="0"/>
                </a:moveTo>
                <a:lnTo>
                  <a:pt x="564070" y="331"/>
                </a:lnTo>
                <a:lnTo>
                  <a:pt x="517167" y="1321"/>
                </a:lnTo>
                <a:lnTo>
                  <a:pt x="470418" y="2967"/>
                </a:lnTo>
                <a:lnTo>
                  <a:pt x="423827" y="5265"/>
                </a:lnTo>
                <a:lnTo>
                  <a:pt x="377398" y="8209"/>
                </a:lnTo>
                <a:lnTo>
                  <a:pt x="331135" y="11796"/>
                </a:lnTo>
                <a:lnTo>
                  <a:pt x="285042" y="16022"/>
                </a:lnTo>
                <a:lnTo>
                  <a:pt x="239123" y="20882"/>
                </a:lnTo>
                <a:lnTo>
                  <a:pt x="193381" y="26373"/>
                </a:lnTo>
                <a:lnTo>
                  <a:pt x="147821" y="32490"/>
                </a:lnTo>
                <a:lnTo>
                  <a:pt x="102447" y="39229"/>
                </a:lnTo>
                <a:lnTo>
                  <a:pt x="57262" y="46585"/>
                </a:lnTo>
                <a:lnTo>
                  <a:pt x="12271" y="54556"/>
                </a:lnTo>
                <a:lnTo>
                  <a:pt x="0" y="56906"/>
                </a:lnTo>
                <a:lnTo>
                  <a:pt x="0" y="5582412"/>
                </a:lnTo>
                <a:lnTo>
                  <a:pt x="3579928" y="5582412"/>
                </a:lnTo>
                <a:lnTo>
                  <a:pt x="3600063" y="5546853"/>
                </a:lnTo>
                <a:lnTo>
                  <a:pt x="3622201" y="5506609"/>
                </a:lnTo>
                <a:lnTo>
                  <a:pt x="3643870" y="5466043"/>
                </a:lnTo>
                <a:lnTo>
                  <a:pt x="3665066" y="5425159"/>
                </a:lnTo>
                <a:lnTo>
                  <a:pt x="3685786" y="5383962"/>
                </a:lnTo>
                <a:lnTo>
                  <a:pt x="3706025" y="5342456"/>
                </a:lnTo>
                <a:lnTo>
                  <a:pt x="3725779" y="5300644"/>
                </a:lnTo>
                <a:lnTo>
                  <a:pt x="3745044" y="5258532"/>
                </a:lnTo>
                <a:lnTo>
                  <a:pt x="3763818" y="5216123"/>
                </a:lnTo>
                <a:lnTo>
                  <a:pt x="3782094" y="5173421"/>
                </a:lnTo>
                <a:lnTo>
                  <a:pt x="3799870" y="5130431"/>
                </a:lnTo>
                <a:lnTo>
                  <a:pt x="3817142" y="5087156"/>
                </a:lnTo>
                <a:lnTo>
                  <a:pt x="3833906" y="5043601"/>
                </a:lnTo>
                <a:lnTo>
                  <a:pt x="3850157" y="4999771"/>
                </a:lnTo>
                <a:lnTo>
                  <a:pt x="3865893" y="4955668"/>
                </a:lnTo>
                <a:lnTo>
                  <a:pt x="3881108" y="4911298"/>
                </a:lnTo>
                <a:lnTo>
                  <a:pt x="3895799" y="4866665"/>
                </a:lnTo>
                <a:lnTo>
                  <a:pt x="3909962" y="4821772"/>
                </a:lnTo>
                <a:lnTo>
                  <a:pt x="3923594" y="4776625"/>
                </a:lnTo>
                <a:lnTo>
                  <a:pt x="3936690" y="4731226"/>
                </a:lnTo>
                <a:lnTo>
                  <a:pt x="3949245" y="4685580"/>
                </a:lnTo>
                <a:lnTo>
                  <a:pt x="3961258" y="4639692"/>
                </a:lnTo>
                <a:lnTo>
                  <a:pt x="3972722" y="4593566"/>
                </a:lnTo>
                <a:lnTo>
                  <a:pt x="3983635" y="4547205"/>
                </a:lnTo>
                <a:lnTo>
                  <a:pt x="3993993" y="4500615"/>
                </a:lnTo>
                <a:lnTo>
                  <a:pt x="4003791" y="4453798"/>
                </a:lnTo>
                <a:lnTo>
                  <a:pt x="4013026" y="4406760"/>
                </a:lnTo>
                <a:lnTo>
                  <a:pt x="4021694" y="4359504"/>
                </a:lnTo>
                <a:lnTo>
                  <a:pt x="4029790" y="4312034"/>
                </a:lnTo>
                <a:lnTo>
                  <a:pt x="4037311" y="4264356"/>
                </a:lnTo>
                <a:lnTo>
                  <a:pt x="4044253" y="4216472"/>
                </a:lnTo>
                <a:lnTo>
                  <a:pt x="4050612" y="4168388"/>
                </a:lnTo>
                <a:lnTo>
                  <a:pt x="4056384" y="4120107"/>
                </a:lnTo>
                <a:lnTo>
                  <a:pt x="4061566" y="4071633"/>
                </a:lnTo>
                <a:lnTo>
                  <a:pt x="4066152" y="4022971"/>
                </a:lnTo>
                <a:lnTo>
                  <a:pt x="4070140" y="3974124"/>
                </a:lnTo>
                <a:lnTo>
                  <a:pt x="4073525" y="3925098"/>
                </a:lnTo>
                <a:lnTo>
                  <a:pt x="4076303" y="3875896"/>
                </a:lnTo>
                <a:lnTo>
                  <a:pt x="4078471" y="3826522"/>
                </a:lnTo>
                <a:lnTo>
                  <a:pt x="4080024" y="3776980"/>
                </a:lnTo>
                <a:lnTo>
                  <a:pt x="4080959" y="3727276"/>
                </a:lnTo>
                <a:lnTo>
                  <a:pt x="4081272" y="3677412"/>
                </a:lnTo>
                <a:lnTo>
                  <a:pt x="4080959" y="3627547"/>
                </a:lnTo>
                <a:lnTo>
                  <a:pt x="4080024" y="3577843"/>
                </a:lnTo>
                <a:lnTo>
                  <a:pt x="4078471" y="3528301"/>
                </a:lnTo>
                <a:lnTo>
                  <a:pt x="4076303" y="3478927"/>
                </a:lnTo>
                <a:lnTo>
                  <a:pt x="4073525" y="3429725"/>
                </a:lnTo>
                <a:lnTo>
                  <a:pt x="4070140" y="3380699"/>
                </a:lnTo>
                <a:lnTo>
                  <a:pt x="4066152" y="3331852"/>
                </a:lnTo>
                <a:lnTo>
                  <a:pt x="4061566" y="3283190"/>
                </a:lnTo>
                <a:lnTo>
                  <a:pt x="4056384" y="3234716"/>
                </a:lnTo>
                <a:lnTo>
                  <a:pt x="4050612" y="3186435"/>
                </a:lnTo>
                <a:lnTo>
                  <a:pt x="4044253" y="3138351"/>
                </a:lnTo>
                <a:lnTo>
                  <a:pt x="4037311" y="3090467"/>
                </a:lnTo>
                <a:lnTo>
                  <a:pt x="4029790" y="3042789"/>
                </a:lnTo>
                <a:lnTo>
                  <a:pt x="4021694" y="2995319"/>
                </a:lnTo>
                <a:lnTo>
                  <a:pt x="4013026" y="2948063"/>
                </a:lnTo>
                <a:lnTo>
                  <a:pt x="4003791" y="2901025"/>
                </a:lnTo>
                <a:lnTo>
                  <a:pt x="3993993" y="2854208"/>
                </a:lnTo>
                <a:lnTo>
                  <a:pt x="3983635" y="2807618"/>
                </a:lnTo>
                <a:lnTo>
                  <a:pt x="3972722" y="2761257"/>
                </a:lnTo>
                <a:lnTo>
                  <a:pt x="3961258" y="2715131"/>
                </a:lnTo>
                <a:lnTo>
                  <a:pt x="3949245" y="2669243"/>
                </a:lnTo>
                <a:lnTo>
                  <a:pt x="3936690" y="2623597"/>
                </a:lnTo>
                <a:lnTo>
                  <a:pt x="3923594" y="2578198"/>
                </a:lnTo>
                <a:lnTo>
                  <a:pt x="3909962" y="2533051"/>
                </a:lnTo>
                <a:lnTo>
                  <a:pt x="3895799" y="2488158"/>
                </a:lnTo>
                <a:lnTo>
                  <a:pt x="3881108" y="2443525"/>
                </a:lnTo>
                <a:lnTo>
                  <a:pt x="3865893" y="2399155"/>
                </a:lnTo>
                <a:lnTo>
                  <a:pt x="3850157" y="2355052"/>
                </a:lnTo>
                <a:lnTo>
                  <a:pt x="3833906" y="2311222"/>
                </a:lnTo>
                <a:lnTo>
                  <a:pt x="3817142" y="2267667"/>
                </a:lnTo>
                <a:lnTo>
                  <a:pt x="3799870" y="2224392"/>
                </a:lnTo>
                <a:lnTo>
                  <a:pt x="3782094" y="2181402"/>
                </a:lnTo>
                <a:lnTo>
                  <a:pt x="3763818" y="2138700"/>
                </a:lnTo>
                <a:lnTo>
                  <a:pt x="3745044" y="2096291"/>
                </a:lnTo>
                <a:lnTo>
                  <a:pt x="3725779" y="2054179"/>
                </a:lnTo>
                <a:lnTo>
                  <a:pt x="3706025" y="2012367"/>
                </a:lnTo>
                <a:lnTo>
                  <a:pt x="3685786" y="1970861"/>
                </a:lnTo>
                <a:lnTo>
                  <a:pt x="3665066" y="1929664"/>
                </a:lnTo>
                <a:lnTo>
                  <a:pt x="3643870" y="1888780"/>
                </a:lnTo>
                <a:lnTo>
                  <a:pt x="3622201" y="1848214"/>
                </a:lnTo>
                <a:lnTo>
                  <a:pt x="3600063" y="1807970"/>
                </a:lnTo>
                <a:lnTo>
                  <a:pt x="3577460" y="1768052"/>
                </a:lnTo>
                <a:lnTo>
                  <a:pt x="3554395" y="1728464"/>
                </a:lnTo>
                <a:lnTo>
                  <a:pt x="3530874" y="1689210"/>
                </a:lnTo>
                <a:lnTo>
                  <a:pt x="3506900" y="1650295"/>
                </a:lnTo>
                <a:lnTo>
                  <a:pt x="3482476" y="1611722"/>
                </a:lnTo>
                <a:lnTo>
                  <a:pt x="3457607" y="1573497"/>
                </a:lnTo>
                <a:lnTo>
                  <a:pt x="3432297" y="1535622"/>
                </a:lnTo>
                <a:lnTo>
                  <a:pt x="3406549" y="1498102"/>
                </a:lnTo>
                <a:lnTo>
                  <a:pt x="3380368" y="1460942"/>
                </a:lnTo>
                <a:lnTo>
                  <a:pt x="3353757" y="1424145"/>
                </a:lnTo>
                <a:lnTo>
                  <a:pt x="3326720" y="1387716"/>
                </a:lnTo>
                <a:lnTo>
                  <a:pt x="3299262" y="1351658"/>
                </a:lnTo>
                <a:lnTo>
                  <a:pt x="3271386" y="1315977"/>
                </a:lnTo>
                <a:lnTo>
                  <a:pt x="3243096" y="1280676"/>
                </a:lnTo>
                <a:lnTo>
                  <a:pt x="3214397" y="1245759"/>
                </a:lnTo>
                <a:lnTo>
                  <a:pt x="3185291" y="1211231"/>
                </a:lnTo>
                <a:lnTo>
                  <a:pt x="3155783" y="1177095"/>
                </a:lnTo>
                <a:lnTo>
                  <a:pt x="3125877" y="1143357"/>
                </a:lnTo>
                <a:lnTo>
                  <a:pt x="3095578" y="1110019"/>
                </a:lnTo>
                <a:lnTo>
                  <a:pt x="3064887" y="1077086"/>
                </a:lnTo>
                <a:lnTo>
                  <a:pt x="3033811" y="1044563"/>
                </a:lnTo>
                <a:lnTo>
                  <a:pt x="3002352" y="1012454"/>
                </a:lnTo>
                <a:lnTo>
                  <a:pt x="2970515" y="980762"/>
                </a:lnTo>
                <a:lnTo>
                  <a:pt x="2938303" y="949492"/>
                </a:lnTo>
                <a:lnTo>
                  <a:pt x="2905721" y="918648"/>
                </a:lnTo>
                <a:lnTo>
                  <a:pt x="2872772" y="888234"/>
                </a:lnTo>
                <a:lnTo>
                  <a:pt x="2839461" y="858255"/>
                </a:lnTo>
                <a:lnTo>
                  <a:pt x="2805790" y="828714"/>
                </a:lnTo>
                <a:lnTo>
                  <a:pt x="2771765" y="799616"/>
                </a:lnTo>
                <a:lnTo>
                  <a:pt x="2737389" y="770964"/>
                </a:lnTo>
                <a:lnTo>
                  <a:pt x="2702666" y="742764"/>
                </a:lnTo>
                <a:lnTo>
                  <a:pt x="2667600" y="715019"/>
                </a:lnTo>
                <a:lnTo>
                  <a:pt x="2632195" y="687734"/>
                </a:lnTo>
                <a:lnTo>
                  <a:pt x="2596455" y="660912"/>
                </a:lnTo>
                <a:lnTo>
                  <a:pt x="2560384" y="634557"/>
                </a:lnTo>
                <a:lnTo>
                  <a:pt x="2523985" y="608675"/>
                </a:lnTo>
                <a:lnTo>
                  <a:pt x="2487263" y="583269"/>
                </a:lnTo>
                <a:lnTo>
                  <a:pt x="2450222" y="558343"/>
                </a:lnTo>
                <a:lnTo>
                  <a:pt x="2412865" y="533901"/>
                </a:lnTo>
                <a:lnTo>
                  <a:pt x="2375197" y="509948"/>
                </a:lnTo>
                <a:lnTo>
                  <a:pt x="2337221" y="486488"/>
                </a:lnTo>
                <a:lnTo>
                  <a:pt x="2298941" y="463524"/>
                </a:lnTo>
                <a:lnTo>
                  <a:pt x="2260362" y="441062"/>
                </a:lnTo>
                <a:lnTo>
                  <a:pt x="2221487" y="419105"/>
                </a:lnTo>
                <a:lnTo>
                  <a:pt x="2182320" y="397657"/>
                </a:lnTo>
                <a:lnTo>
                  <a:pt x="2142865" y="376723"/>
                </a:lnTo>
                <a:lnTo>
                  <a:pt x="2103126" y="356307"/>
                </a:lnTo>
                <a:lnTo>
                  <a:pt x="2063107" y="336413"/>
                </a:lnTo>
                <a:lnTo>
                  <a:pt x="2022812" y="317045"/>
                </a:lnTo>
                <a:lnTo>
                  <a:pt x="1982245" y="298207"/>
                </a:lnTo>
                <a:lnTo>
                  <a:pt x="1941409" y="279903"/>
                </a:lnTo>
                <a:lnTo>
                  <a:pt x="1900309" y="262139"/>
                </a:lnTo>
                <a:lnTo>
                  <a:pt x="1858949" y="244916"/>
                </a:lnTo>
                <a:lnTo>
                  <a:pt x="1817333" y="228241"/>
                </a:lnTo>
                <a:lnTo>
                  <a:pt x="1775463" y="212117"/>
                </a:lnTo>
                <a:lnTo>
                  <a:pt x="1733346" y="196549"/>
                </a:lnTo>
                <a:lnTo>
                  <a:pt x="1690983" y="181540"/>
                </a:lnTo>
                <a:lnTo>
                  <a:pt x="1648380" y="167094"/>
                </a:lnTo>
                <a:lnTo>
                  <a:pt x="1605540" y="153216"/>
                </a:lnTo>
                <a:lnTo>
                  <a:pt x="1562468" y="139911"/>
                </a:lnTo>
                <a:lnTo>
                  <a:pt x="1519166" y="127181"/>
                </a:lnTo>
                <a:lnTo>
                  <a:pt x="1475639" y="115032"/>
                </a:lnTo>
                <a:lnTo>
                  <a:pt x="1431892" y="103467"/>
                </a:lnTo>
                <a:lnTo>
                  <a:pt x="1387927" y="92491"/>
                </a:lnTo>
                <a:lnTo>
                  <a:pt x="1343749" y="82107"/>
                </a:lnTo>
                <a:lnTo>
                  <a:pt x="1299362" y="72321"/>
                </a:lnTo>
                <a:lnTo>
                  <a:pt x="1254770" y="63136"/>
                </a:lnTo>
                <a:lnTo>
                  <a:pt x="1209976" y="54556"/>
                </a:lnTo>
                <a:lnTo>
                  <a:pt x="1164985" y="46585"/>
                </a:lnTo>
                <a:lnTo>
                  <a:pt x="1119800" y="39229"/>
                </a:lnTo>
                <a:lnTo>
                  <a:pt x="1074426" y="32490"/>
                </a:lnTo>
                <a:lnTo>
                  <a:pt x="1028866" y="26373"/>
                </a:lnTo>
                <a:lnTo>
                  <a:pt x="983125" y="20882"/>
                </a:lnTo>
                <a:lnTo>
                  <a:pt x="937205" y="16022"/>
                </a:lnTo>
                <a:lnTo>
                  <a:pt x="891112" y="11796"/>
                </a:lnTo>
                <a:lnTo>
                  <a:pt x="844849" y="8209"/>
                </a:lnTo>
                <a:lnTo>
                  <a:pt x="798420" y="5265"/>
                </a:lnTo>
                <a:lnTo>
                  <a:pt x="751829" y="2967"/>
                </a:lnTo>
                <a:lnTo>
                  <a:pt x="705080" y="1321"/>
                </a:lnTo>
                <a:lnTo>
                  <a:pt x="658177" y="331"/>
                </a:lnTo>
                <a:lnTo>
                  <a:pt x="611124" y="0"/>
                </a:lnTo>
                <a:close/>
              </a:path>
            </a:pathLst>
          </a:custGeom>
          <a:solidFill>
            <a:srgbClr val="008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2477701" y="5314188"/>
            <a:ext cx="1238850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2780691" y="5680932"/>
            <a:ext cx="6349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軟正黑體"/>
                <a:cs typeface="微軟正黑體"/>
              </a:rPr>
              <a:t>認證</a:t>
            </a:r>
            <a:endParaRPr sz="2400" dirty="0">
              <a:latin typeface="微軟正黑體"/>
              <a:cs typeface="微軟正黑體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1718849" y="2753869"/>
            <a:ext cx="2174464" cy="2397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358094" y="1356361"/>
            <a:ext cx="2081512" cy="231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群組 1"/>
          <p:cNvGrpSpPr/>
          <p:nvPr/>
        </p:nvGrpSpPr>
        <p:grpSpPr>
          <a:xfrm>
            <a:off x="1205483" y="5327903"/>
            <a:ext cx="1239011" cy="1188719"/>
            <a:chOff x="1205483" y="5327903"/>
            <a:chExt cx="1239011" cy="1188719"/>
          </a:xfrm>
        </p:grpSpPr>
        <p:sp>
          <p:nvSpPr>
            <p:cNvPr id="14" name="object 10"/>
            <p:cNvSpPr/>
            <p:nvPr/>
          </p:nvSpPr>
          <p:spPr>
            <a:xfrm>
              <a:off x="1205483" y="5327903"/>
              <a:ext cx="1239011" cy="11887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1508211" y="5694673"/>
              <a:ext cx="635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FFFFFF"/>
                  </a:solidFill>
                  <a:latin typeface="微軟正黑體"/>
                  <a:cs typeface="微軟正黑體"/>
                </a:rPr>
                <a:t>上傳</a:t>
              </a:r>
              <a:endParaRPr sz="2400" dirty="0">
                <a:latin typeface="微軟正黑體"/>
                <a:cs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478023" y="5314187"/>
            <a:ext cx="1239011" cy="1188719"/>
            <a:chOff x="2478023" y="5314187"/>
            <a:chExt cx="1239011" cy="1188719"/>
          </a:xfrm>
        </p:grpSpPr>
        <p:sp>
          <p:nvSpPr>
            <p:cNvPr id="16" name="object 12"/>
            <p:cNvSpPr/>
            <p:nvPr/>
          </p:nvSpPr>
          <p:spPr>
            <a:xfrm>
              <a:off x="2478023" y="5314187"/>
              <a:ext cx="1239011" cy="11887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2781053" y="5680932"/>
              <a:ext cx="635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latin typeface="微軟正黑體"/>
                  <a:cs typeface="微軟正黑體"/>
                </a:rPr>
                <a:t>勾選</a:t>
              </a:r>
              <a:endParaRPr sz="2400" dirty="0">
                <a:latin typeface="微軟正黑體"/>
                <a:cs typeface="微軟正黑體"/>
              </a:endParaRPr>
            </a:p>
          </p:txBody>
        </p:sp>
      </p:grpSp>
      <p:sp>
        <p:nvSpPr>
          <p:cNvPr id="18" name="object 16"/>
          <p:cNvSpPr/>
          <p:nvPr/>
        </p:nvSpPr>
        <p:spPr>
          <a:xfrm>
            <a:off x="1522475" y="2545079"/>
            <a:ext cx="2311907" cy="2604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163068" y="1188720"/>
            <a:ext cx="2311907" cy="2587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1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499</TotalTime>
  <Words>658</Words>
  <Application>Microsoft Office PowerPoint</Application>
  <PresentationFormat>自訂</PresentationFormat>
  <Paragraphs>124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小水滴</vt:lpstr>
      <vt:lpstr>高級中等教育階段 學生學習歷程檔案</vt:lpstr>
      <vt:lpstr>學生學習歷程檔案是什麼？</vt:lpstr>
      <vt:lpstr>學生學習歷程檔案蒐集那些資料?</vt:lpstr>
      <vt:lpstr>學生學習歷程檔案的檔案格式、大小</vt:lpstr>
      <vt:lpstr>學生學習歷程檔案件數限制</vt:lpstr>
      <vt:lpstr>課程學習成果及多元表現要上傳什麼？</vt:lpstr>
      <vt:lpstr>學生學習歷程檔案是怎麼蒐集資料的?</vt:lpstr>
      <vt:lpstr>大專校院端 如何取得學生學習歷程檔案作為升學備審資料?</vt:lpstr>
      <vt:lpstr>我是學生，我要做什麼？</vt:lpstr>
      <vt:lpstr>我是家長，我要做什麼？</vt:lpstr>
      <vt:lpstr>PowerPoint 簡報</vt:lpstr>
      <vt:lpstr>PowerPoint 簡報</vt:lpstr>
      <vt:lpstr>PowerPoint 簡報</vt:lpstr>
      <vt:lpstr>成就每一個孩子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高級中等教育階段 學生學習歷程檔案</dc:title>
  <dc:creator>user</dc:creator>
  <cp:lastModifiedBy>袁學靖</cp:lastModifiedBy>
  <cp:revision>87</cp:revision>
  <dcterms:created xsi:type="dcterms:W3CDTF">2020-08-18T08:53:23Z</dcterms:created>
  <dcterms:modified xsi:type="dcterms:W3CDTF">2020-09-16T03:04:54Z</dcterms:modified>
</cp:coreProperties>
</file>