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7" r:id="rId1"/>
    <p:sldMasterId id="2147483918" r:id="rId2"/>
  </p:sldMasterIdLst>
  <p:notesMasterIdLst>
    <p:notesMasterId r:id="rId54"/>
  </p:notesMasterIdLst>
  <p:handoutMasterIdLst>
    <p:handoutMasterId r:id="rId55"/>
  </p:handoutMasterIdLst>
  <p:sldIdLst>
    <p:sldId id="256" r:id="rId3"/>
    <p:sldId id="353" r:id="rId4"/>
    <p:sldId id="318" r:id="rId5"/>
    <p:sldId id="399" r:id="rId6"/>
    <p:sldId id="423" r:id="rId7"/>
    <p:sldId id="429" r:id="rId8"/>
    <p:sldId id="425" r:id="rId9"/>
    <p:sldId id="354" r:id="rId10"/>
    <p:sldId id="391" r:id="rId11"/>
    <p:sldId id="279" r:id="rId12"/>
    <p:sldId id="428" r:id="rId13"/>
    <p:sldId id="380" r:id="rId14"/>
    <p:sldId id="397" r:id="rId15"/>
    <p:sldId id="298" r:id="rId16"/>
    <p:sldId id="426" r:id="rId17"/>
    <p:sldId id="433" r:id="rId18"/>
    <p:sldId id="427" r:id="rId19"/>
    <p:sldId id="281" r:id="rId20"/>
    <p:sldId id="410" r:id="rId21"/>
    <p:sldId id="369" r:id="rId22"/>
    <p:sldId id="381" r:id="rId23"/>
    <p:sldId id="360" r:id="rId24"/>
    <p:sldId id="431" r:id="rId25"/>
    <p:sldId id="285" r:id="rId26"/>
    <p:sldId id="310" r:id="rId27"/>
    <p:sldId id="272" r:id="rId28"/>
    <p:sldId id="273" r:id="rId29"/>
    <p:sldId id="274" r:id="rId30"/>
    <p:sldId id="374" r:id="rId31"/>
    <p:sldId id="434" r:id="rId32"/>
    <p:sldId id="377" r:id="rId33"/>
    <p:sldId id="309" r:id="rId34"/>
    <p:sldId id="269" r:id="rId35"/>
    <p:sldId id="361" r:id="rId36"/>
    <p:sldId id="409" r:id="rId37"/>
    <p:sldId id="407" r:id="rId38"/>
    <p:sldId id="393" r:id="rId39"/>
    <p:sldId id="408" r:id="rId40"/>
    <p:sldId id="396" r:id="rId41"/>
    <p:sldId id="395" r:id="rId42"/>
    <p:sldId id="294" r:id="rId43"/>
    <p:sldId id="296" r:id="rId44"/>
    <p:sldId id="307" r:id="rId45"/>
    <p:sldId id="295" r:id="rId46"/>
    <p:sldId id="418" r:id="rId47"/>
    <p:sldId id="419" r:id="rId48"/>
    <p:sldId id="421" r:id="rId49"/>
    <p:sldId id="420" r:id="rId50"/>
    <p:sldId id="346" r:id="rId51"/>
    <p:sldId id="422" r:id="rId52"/>
    <p:sldId id="342" r:id="rId53"/>
  </p:sldIdLst>
  <p:sldSz cx="9144000" cy="6858000" type="screen4x3"/>
  <p:notesSz cx="6797675" cy="9926638"/>
  <p:custDataLst>
    <p:tags r:id="rId56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FF00"/>
    <a:srgbClr val="00FFFF"/>
    <a:srgbClr val="130C96"/>
    <a:srgbClr val="FFC000"/>
    <a:srgbClr val="FF5050"/>
    <a:srgbClr val="D41CB1"/>
    <a:srgbClr val="FFFD9B"/>
    <a:srgbClr val="CCE7DB"/>
    <a:srgbClr val="F3D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37" autoAdjust="0"/>
  </p:normalViewPr>
  <p:slideViewPr>
    <p:cSldViewPr showGuides="1">
      <p:cViewPr>
        <p:scale>
          <a:sx n="95" d="100"/>
          <a:sy n="95" d="100"/>
        </p:scale>
        <p:origin x="-946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-2982" y="-12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130AB-D14C-48B5-9051-56936BC37F6E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9280376-04AD-4D05-A6B5-3F8B99084B91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考試前</a:t>
          </a:r>
          <a:endParaRPr lang="zh-TW" alt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2D3D3-BCEC-429D-A958-7D98A435D1BF}" type="parTrans" cxnId="{7882D205-E577-460C-9F2E-B4324591770E}">
      <dgm:prSet/>
      <dgm:spPr/>
      <dgm:t>
        <a:bodyPr/>
        <a:lstStyle/>
        <a:p>
          <a:endParaRPr lang="zh-TW" altLang="en-US"/>
        </a:p>
      </dgm:t>
    </dgm:pt>
    <dgm:pt modelId="{D1D19505-782D-4BAB-AA24-7AD2235CBBA3}" type="sibTrans" cxnId="{7882D205-E577-460C-9F2E-B4324591770E}">
      <dgm:prSet/>
      <dgm:spPr/>
      <dgm:t>
        <a:bodyPr/>
        <a:lstStyle/>
        <a:p>
          <a:endParaRPr lang="zh-TW" altLang="en-US"/>
        </a:p>
      </dgm:t>
    </dgm:pt>
    <dgm:pt modelId="{DF4407DA-67F1-42AD-9490-4386A3D9ED5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考試時</a:t>
          </a:r>
          <a:endParaRPr lang="zh-TW" altLang="en-US" b="1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Roboto Condensed"/>
          </a:endParaRPr>
        </a:p>
      </dgm:t>
    </dgm:pt>
    <dgm:pt modelId="{20933B4E-3E5D-4EA0-8383-AAEFF0D48BAD}" type="parTrans" cxnId="{1CEB9032-3B58-4BAC-B1AD-08FA000EDADE}">
      <dgm:prSet/>
      <dgm:spPr/>
      <dgm:t>
        <a:bodyPr/>
        <a:lstStyle/>
        <a:p>
          <a:endParaRPr lang="zh-TW" altLang="en-US"/>
        </a:p>
      </dgm:t>
    </dgm:pt>
    <dgm:pt modelId="{0825BB31-ABF6-4ACB-8444-1531D868DDD0}" type="sibTrans" cxnId="{1CEB9032-3B58-4BAC-B1AD-08FA000EDADE}">
      <dgm:prSet/>
      <dgm:spPr/>
      <dgm:t>
        <a:bodyPr/>
        <a:lstStyle/>
        <a:p>
          <a:endParaRPr lang="zh-TW" altLang="en-US"/>
        </a:p>
      </dgm:t>
    </dgm:pt>
    <dgm:pt modelId="{D1B1CE64-E9E1-44BF-8953-B6E6C47C2858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考試後</a:t>
          </a:r>
          <a:endParaRPr lang="zh-TW" altLang="en-US" b="1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Roboto Condensed"/>
          </a:endParaRPr>
        </a:p>
      </dgm:t>
    </dgm:pt>
    <dgm:pt modelId="{8BD176FF-5380-4D7D-8EF7-452339C8D2B1}" type="parTrans" cxnId="{98F07E23-AA0C-482C-8A1E-73E861CA4779}">
      <dgm:prSet/>
      <dgm:spPr/>
      <dgm:t>
        <a:bodyPr/>
        <a:lstStyle/>
        <a:p>
          <a:endParaRPr lang="zh-TW" altLang="en-US"/>
        </a:p>
      </dgm:t>
    </dgm:pt>
    <dgm:pt modelId="{B7500981-42FF-4E33-A21F-2FA11EDD30BA}" type="sibTrans" cxnId="{98F07E23-AA0C-482C-8A1E-73E861CA4779}">
      <dgm:prSet/>
      <dgm:spPr/>
      <dgm:t>
        <a:bodyPr/>
        <a:lstStyle/>
        <a:p>
          <a:endParaRPr lang="zh-TW" altLang="en-US"/>
        </a:p>
      </dgm:t>
    </dgm:pt>
    <dgm:pt modelId="{7BA8DAC3-ED4A-4FE1-8302-E2730FF7E984}" type="pres">
      <dgm:prSet presAssocID="{1E2130AB-D14C-48B5-9051-56936BC37F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3AE1E6-46C2-4D4F-9497-34B9B9ACF1E7}" type="pres">
      <dgm:prSet presAssocID="{1E2130AB-D14C-48B5-9051-56936BC37F6E}" presName="dummyMaxCanvas" presStyleCnt="0">
        <dgm:presLayoutVars/>
      </dgm:prSet>
      <dgm:spPr/>
    </dgm:pt>
    <dgm:pt modelId="{8E15D70C-1782-4E6C-AF5E-019D4CF1F2B1}" type="pres">
      <dgm:prSet presAssocID="{1E2130AB-D14C-48B5-9051-56936BC37F6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3DC871-CCBC-4012-9406-F6B6249C4AAB}" type="pres">
      <dgm:prSet presAssocID="{1E2130AB-D14C-48B5-9051-56936BC37F6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751A25-5FEF-4358-BE6C-8EB871B97D8A}" type="pres">
      <dgm:prSet presAssocID="{1E2130AB-D14C-48B5-9051-56936BC37F6E}" presName="ThreeNodes_3" presStyleLbl="node1" presStyleIdx="2" presStyleCnt="3" custLinFactNeighborX="-514" custLinFactNeighborY="216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6BFF9E-B982-4FBD-9E28-972CFF838EDE}" type="pres">
      <dgm:prSet presAssocID="{1E2130AB-D14C-48B5-9051-56936BC37F6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07C3D3-5E64-4F05-B873-4AA36693ACFF}" type="pres">
      <dgm:prSet presAssocID="{1E2130AB-D14C-48B5-9051-56936BC37F6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DC20BD-9A16-48BF-AD77-E5F9F4B27EDA}" type="pres">
      <dgm:prSet presAssocID="{1E2130AB-D14C-48B5-9051-56936BC37F6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FD36E8-0480-49E6-9D4E-910770BFC10B}" type="pres">
      <dgm:prSet presAssocID="{1E2130AB-D14C-48B5-9051-56936BC37F6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B35260-7EDE-40C2-B851-BA0B817CEDC4}" type="pres">
      <dgm:prSet presAssocID="{1E2130AB-D14C-48B5-9051-56936BC37F6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CE9340-C0A5-452F-B3A2-BFC1639B4EC6}" type="presOf" srcId="{D1B1CE64-E9E1-44BF-8953-B6E6C47C2858}" destId="{63B35260-7EDE-40C2-B851-BA0B817CEDC4}" srcOrd="1" destOrd="0" presId="urn:microsoft.com/office/officeart/2005/8/layout/vProcess5"/>
    <dgm:cxn modelId="{98F07E23-AA0C-482C-8A1E-73E861CA4779}" srcId="{1E2130AB-D14C-48B5-9051-56936BC37F6E}" destId="{D1B1CE64-E9E1-44BF-8953-B6E6C47C2858}" srcOrd="2" destOrd="0" parTransId="{8BD176FF-5380-4D7D-8EF7-452339C8D2B1}" sibTransId="{B7500981-42FF-4E33-A21F-2FA11EDD30BA}"/>
    <dgm:cxn modelId="{386BD439-5C1D-4F2E-8630-077981407137}" type="presOf" srcId="{D1B1CE64-E9E1-44BF-8953-B6E6C47C2858}" destId="{D5751A25-5FEF-4358-BE6C-8EB871B97D8A}" srcOrd="0" destOrd="0" presId="urn:microsoft.com/office/officeart/2005/8/layout/vProcess5"/>
    <dgm:cxn modelId="{0EDA6EEC-3A23-4E79-B112-35719D61EE50}" type="presOf" srcId="{0825BB31-ABF6-4ACB-8444-1531D868DDD0}" destId="{5707C3D3-5E64-4F05-B873-4AA36693ACFF}" srcOrd="0" destOrd="0" presId="urn:microsoft.com/office/officeart/2005/8/layout/vProcess5"/>
    <dgm:cxn modelId="{D28E9B76-6CB5-4855-AE7D-1136BDC1BAE9}" type="presOf" srcId="{DF4407DA-67F1-42AD-9490-4386A3D9ED53}" destId="{3D3DC871-CCBC-4012-9406-F6B6249C4AAB}" srcOrd="0" destOrd="0" presId="urn:microsoft.com/office/officeart/2005/8/layout/vProcess5"/>
    <dgm:cxn modelId="{1CEB9032-3B58-4BAC-B1AD-08FA000EDADE}" srcId="{1E2130AB-D14C-48B5-9051-56936BC37F6E}" destId="{DF4407DA-67F1-42AD-9490-4386A3D9ED53}" srcOrd="1" destOrd="0" parTransId="{20933B4E-3E5D-4EA0-8383-AAEFF0D48BAD}" sibTransId="{0825BB31-ABF6-4ACB-8444-1531D868DDD0}"/>
    <dgm:cxn modelId="{B8341974-5DBE-4359-8D32-BC1A87E1B7BC}" type="presOf" srcId="{1E2130AB-D14C-48B5-9051-56936BC37F6E}" destId="{7BA8DAC3-ED4A-4FE1-8302-E2730FF7E984}" srcOrd="0" destOrd="0" presId="urn:microsoft.com/office/officeart/2005/8/layout/vProcess5"/>
    <dgm:cxn modelId="{7882D205-E577-460C-9F2E-B4324591770E}" srcId="{1E2130AB-D14C-48B5-9051-56936BC37F6E}" destId="{99280376-04AD-4D05-A6B5-3F8B99084B91}" srcOrd="0" destOrd="0" parTransId="{4262D3D3-BCEC-429D-A958-7D98A435D1BF}" sibTransId="{D1D19505-782D-4BAB-AA24-7AD2235CBBA3}"/>
    <dgm:cxn modelId="{AB64465B-1823-4681-A009-86ED7EF31264}" type="presOf" srcId="{D1D19505-782D-4BAB-AA24-7AD2235CBBA3}" destId="{2F6BFF9E-B982-4FBD-9E28-972CFF838EDE}" srcOrd="0" destOrd="0" presId="urn:microsoft.com/office/officeart/2005/8/layout/vProcess5"/>
    <dgm:cxn modelId="{1BD90E95-8110-4853-A3B9-0CE31815DE76}" type="presOf" srcId="{99280376-04AD-4D05-A6B5-3F8B99084B91}" destId="{5ADC20BD-9A16-48BF-AD77-E5F9F4B27EDA}" srcOrd="1" destOrd="0" presId="urn:microsoft.com/office/officeart/2005/8/layout/vProcess5"/>
    <dgm:cxn modelId="{CE952F19-C626-419D-B2C3-3FA6C4B3D309}" type="presOf" srcId="{DF4407DA-67F1-42AD-9490-4386A3D9ED53}" destId="{C4FD36E8-0480-49E6-9D4E-910770BFC10B}" srcOrd="1" destOrd="0" presId="urn:microsoft.com/office/officeart/2005/8/layout/vProcess5"/>
    <dgm:cxn modelId="{0B31D57E-238F-4965-A32A-B9E36E5AF391}" type="presOf" srcId="{99280376-04AD-4D05-A6B5-3F8B99084B91}" destId="{8E15D70C-1782-4E6C-AF5E-019D4CF1F2B1}" srcOrd="0" destOrd="0" presId="urn:microsoft.com/office/officeart/2005/8/layout/vProcess5"/>
    <dgm:cxn modelId="{6F357AEF-03E5-4157-9866-5D6DE0490F3C}" type="presParOf" srcId="{7BA8DAC3-ED4A-4FE1-8302-E2730FF7E984}" destId="{E73AE1E6-46C2-4D4F-9497-34B9B9ACF1E7}" srcOrd="0" destOrd="0" presId="urn:microsoft.com/office/officeart/2005/8/layout/vProcess5"/>
    <dgm:cxn modelId="{CB22B365-4AA1-4A8E-8E5F-8A5E88B7DBB7}" type="presParOf" srcId="{7BA8DAC3-ED4A-4FE1-8302-E2730FF7E984}" destId="{8E15D70C-1782-4E6C-AF5E-019D4CF1F2B1}" srcOrd="1" destOrd="0" presId="urn:microsoft.com/office/officeart/2005/8/layout/vProcess5"/>
    <dgm:cxn modelId="{3D2DAD8F-0BCC-4B3D-8778-1B239F968512}" type="presParOf" srcId="{7BA8DAC3-ED4A-4FE1-8302-E2730FF7E984}" destId="{3D3DC871-CCBC-4012-9406-F6B6249C4AAB}" srcOrd="2" destOrd="0" presId="urn:microsoft.com/office/officeart/2005/8/layout/vProcess5"/>
    <dgm:cxn modelId="{7C543425-6CF7-4688-A658-D2B53D5FF5C9}" type="presParOf" srcId="{7BA8DAC3-ED4A-4FE1-8302-E2730FF7E984}" destId="{D5751A25-5FEF-4358-BE6C-8EB871B97D8A}" srcOrd="3" destOrd="0" presId="urn:microsoft.com/office/officeart/2005/8/layout/vProcess5"/>
    <dgm:cxn modelId="{2D88005B-B688-419B-8123-6A3D0B89F526}" type="presParOf" srcId="{7BA8DAC3-ED4A-4FE1-8302-E2730FF7E984}" destId="{2F6BFF9E-B982-4FBD-9E28-972CFF838EDE}" srcOrd="4" destOrd="0" presId="urn:microsoft.com/office/officeart/2005/8/layout/vProcess5"/>
    <dgm:cxn modelId="{C3779837-E232-45A6-AFFB-C8A69BEF080C}" type="presParOf" srcId="{7BA8DAC3-ED4A-4FE1-8302-E2730FF7E984}" destId="{5707C3D3-5E64-4F05-B873-4AA36693ACFF}" srcOrd="5" destOrd="0" presId="urn:microsoft.com/office/officeart/2005/8/layout/vProcess5"/>
    <dgm:cxn modelId="{AD346DD9-6815-4362-9F53-98BC1F63E026}" type="presParOf" srcId="{7BA8DAC3-ED4A-4FE1-8302-E2730FF7E984}" destId="{5ADC20BD-9A16-48BF-AD77-E5F9F4B27EDA}" srcOrd="6" destOrd="0" presId="urn:microsoft.com/office/officeart/2005/8/layout/vProcess5"/>
    <dgm:cxn modelId="{855BBB2B-96B2-4F1E-B938-EEC94ED0477F}" type="presParOf" srcId="{7BA8DAC3-ED4A-4FE1-8302-E2730FF7E984}" destId="{C4FD36E8-0480-49E6-9D4E-910770BFC10B}" srcOrd="7" destOrd="0" presId="urn:microsoft.com/office/officeart/2005/8/layout/vProcess5"/>
    <dgm:cxn modelId="{BB9256FF-BEF5-4AFB-A197-C50D44BA6A37}" type="presParOf" srcId="{7BA8DAC3-ED4A-4FE1-8302-E2730FF7E984}" destId="{63B35260-7EDE-40C2-B851-BA0B817CED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5D70C-1782-4E6C-AF5E-019D4CF1F2B1}">
      <dsp:nvSpPr>
        <dsp:cNvPr id="0" name=""/>
        <dsp:cNvSpPr/>
      </dsp:nvSpPr>
      <dsp:spPr>
        <a:xfrm>
          <a:off x="0" y="0"/>
          <a:ext cx="6304300" cy="1317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考試前</a:t>
          </a:r>
          <a:endParaRPr lang="zh-TW" altLang="en-US" sz="4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97" y="38597"/>
        <a:ext cx="4882300" cy="1240597"/>
      </dsp:txXfrm>
    </dsp:sp>
    <dsp:sp modelId="{3D3DC871-CCBC-4012-9406-F6B6249C4AAB}">
      <dsp:nvSpPr>
        <dsp:cNvPr id="0" name=""/>
        <dsp:cNvSpPr/>
      </dsp:nvSpPr>
      <dsp:spPr>
        <a:xfrm>
          <a:off x="556261" y="1537422"/>
          <a:ext cx="6304300" cy="1317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62000"/>
                <a:satMod val="180000"/>
              </a:schemeClr>
            </a:gs>
            <a:gs pos="65000">
              <a:schemeClr val="accent2">
                <a:hueOff val="2340759"/>
                <a:satOff val="-2919"/>
                <a:lumOff val="686"/>
                <a:alphaOff val="0"/>
                <a:tint val="32000"/>
                <a:satMod val="25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考試時</a:t>
          </a:r>
          <a:endParaRPr lang="zh-TW" altLang="en-US" sz="4400" b="1" kern="1200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Roboto Condensed"/>
          </a:endParaRPr>
        </a:p>
      </dsp:txBody>
      <dsp:txXfrm>
        <a:off x="594858" y="1576019"/>
        <a:ext cx="4814280" cy="1240597"/>
      </dsp:txXfrm>
    </dsp:sp>
    <dsp:sp modelId="{D5751A25-5FEF-4358-BE6C-8EB871B97D8A}">
      <dsp:nvSpPr>
        <dsp:cNvPr id="0" name=""/>
        <dsp:cNvSpPr/>
      </dsp:nvSpPr>
      <dsp:spPr>
        <a:xfrm>
          <a:off x="1080119" y="3074845"/>
          <a:ext cx="6304300" cy="1317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62000"/>
                <a:satMod val="180000"/>
              </a:schemeClr>
            </a:gs>
            <a:gs pos="65000">
              <a:schemeClr val="accent2">
                <a:hueOff val="4681519"/>
                <a:satOff val="-5839"/>
                <a:lumOff val="1373"/>
                <a:alphaOff val="0"/>
                <a:tint val="32000"/>
                <a:satMod val="25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考試後</a:t>
          </a:r>
          <a:endParaRPr lang="zh-TW" altLang="en-US" sz="4400" b="1" kern="1200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Roboto Condensed"/>
          </a:endParaRPr>
        </a:p>
      </dsp:txBody>
      <dsp:txXfrm>
        <a:off x="1118716" y="3113442"/>
        <a:ext cx="4814280" cy="1240597"/>
      </dsp:txXfrm>
    </dsp:sp>
    <dsp:sp modelId="{2F6BFF9E-B982-4FBD-9E28-972CFF838EDE}">
      <dsp:nvSpPr>
        <dsp:cNvPr id="0" name=""/>
        <dsp:cNvSpPr/>
      </dsp:nvSpPr>
      <dsp:spPr>
        <a:xfrm>
          <a:off x="5447736" y="999324"/>
          <a:ext cx="856564" cy="856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640463" y="999324"/>
        <a:ext cx="471110" cy="644564"/>
      </dsp:txXfrm>
    </dsp:sp>
    <dsp:sp modelId="{5707C3D3-5E64-4F05-B873-4AA36693ACFF}">
      <dsp:nvSpPr>
        <dsp:cNvPr id="0" name=""/>
        <dsp:cNvSpPr/>
      </dsp:nvSpPr>
      <dsp:spPr>
        <a:xfrm>
          <a:off x="6003997" y="2527962"/>
          <a:ext cx="856564" cy="856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6196724" y="2527962"/>
        <a:ext cx="471110" cy="644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220"/>
          </a:xfrm>
          <a:prstGeom prst="rect">
            <a:avLst/>
          </a:prstGeom>
        </p:spPr>
        <p:txBody>
          <a:bodyPr vert="horz" lIns="91239" tIns="45620" rIns="91239" bIns="456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9831"/>
            <a:ext cx="2946400" cy="495220"/>
          </a:xfrm>
          <a:prstGeom prst="rect">
            <a:avLst/>
          </a:prstGeom>
        </p:spPr>
        <p:txBody>
          <a:bodyPr vert="horz" lIns="91239" tIns="45620" rIns="91239" bIns="456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831"/>
            <a:ext cx="2946400" cy="495220"/>
          </a:xfrm>
          <a:prstGeom prst="rect">
            <a:avLst/>
          </a:prstGeom>
        </p:spPr>
        <p:txBody>
          <a:bodyPr vert="horz" wrap="square" lIns="91239" tIns="45620" rIns="91239" bIns="456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8E058A-9A6E-4E20-9358-1995074BB9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551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220"/>
          </a:xfrm>
          <a:prstGeom prst="rect">
            <a:avLst/>
          </a:prstGeom>
        </p:spPr>
        <p:txBody>
          <a:bodyPr vert="horz" lIns="91239" tIns="45620" rIns="91239" bIns="456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220"/>
          </a:xfrm>
          <a:prstGeom prst="rect">
            <a:avLst/>
          </a:prstGeom>
        </p:spPr>
        <p:txBody>
          <a:bodyPr vert="horz" lIns="91239" tIns="45620" rIns="91239" bIns="456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00BB09E-A18E-4B4A-B1AF-47431A654318}" type="datetimeFigureOut">
              <a:rPr lang="zh-TW" altLang="en-US"/>
              <a:pPr>
                <a:defRPr/>
              </a:pPr>
              <a:t>2021/3/13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9" tIns="45620" rIns="91239" bIns="456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15710"/>
            <a:ext cx="5438775" cy="4466511"/>
          </a:xfrm>
          <a:prstGeom prst="rect">
            <a:avLst/>
          </a:prstGeom>
        </p:spPr>
        <p:txBody>
          <a:bodyPr vert="horz" lIns="91239" tIns="45620" rIns="91239" bIns="456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831"/>
            <a:ext cx="2946400" cy="495220"/>
          </a:xfrm>
          <a:prstGeom prst="rect">
            <a:avLst/>
          </a:prstGeom>
        </p:spPr>
        <p:txBody>
          <a:bodyPr vert="horz" lIns="91239" tIns="45620" rIns="91239" bIns="456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831"/>
            <a:ext cx="2946400" cy="495220"/>
          </a:xfrm>
          <a:prstGeom prst="rect">
            <a:avLst/>
          </a:prstGeom>
        </p:spPr>
        <p:txBody>
          <a:bodyPr vert="horz" wrap="square" lIns="91239" tIns="45620" rIns="91239" bIns="456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D71E0C-109D-44E1-B210-1E6739E9B7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815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801" indent="-28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770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9877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6985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09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200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830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5416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D0DB4E-5151-4D08-BC3F-BE77DA59B40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01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27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50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統測報名約</a:t>
            </a:r>
            <a:r>
              <a:rPr lang="en-US" altLang="zh-TW" dirty="0"/>
              <a:t>11</a:t>
            </a:r>
            <a:r>
              <a:rPr lang="zh-TW" altLang="en-US" dirty="0"/>
              <a:t>萬、</a:t>
            </a:r>
            <a:endParaRPr lang="en-US" altLang="zh-TW" dirty="0"/>
          </a:p>
          <a:p>
            <a:pPr defTabSz="914215">
              <a:defRPr/>
            </a:pPr>
            <a:r>
              <a:rPr lang="en-US" altLang="zh-TW" dirty="0"/>
              <a:t>109</a:t>
            </a:r>
            <a:r>
              <a:rPr lang="zh-TW" altLang="en-US" dirty="0"/>
              <a:t>學測報名</a:t>
            </a:r>
            <a:r>
              <a:rPr lang="en-US" altLang="zh-TW" dirty="0"/>
              <a:t>13.3</a:t>
            </a:r>
            <a:r>
              <a:rPr lang="zh-TW" altLang="en-US" dirty="0"/>
              <a:t>萬 </a:t>
            </a:r>
            <a:r>
              <a:rPr lang="en-US" altLang="zh-TW" dirty="0"/>
              <a:t>(108</a:t>
            </a:r>
            <a:r>
              <a:rPr lang="zh-TW" altLang="en-US" dirty="0"/>
              <a:t>學年度</a:t>
            </a:r>
            <a:r>
              <a:rPr lang="en-US" altLang="zh-TW" dirty="0"/>
              <a:t>13.8</a:t>
            </a:r>
            <a:r>
              <a:rPr lang="zh-TW" altLang="en-US" dirty="0"/>
              <a:t>萬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/>
              <a:t>109</a:t>
            </a:r>
            <a:r>
              <a:rPr lang="zh-TW" altLang="en-US" dirty="0"/>
              <a:t>學年的個人申請入學招生計有</a:t>
            </a:r>
            <a:r>
              <a:rPr lang="en-US" altLang="zh-TW" dirty="0"/>
              <a:t>69</a:t>
            </a:r>
            <a:r>
              <a:rPr lang="zh-TW" altLang="en-US" dirty="0"/>
              <a:t>所大學院校、</a:t>
            </a:r>
            <a:r>
              <a:rPr lang="en-US" altLang="zh-TW" dirty="0"/>
              <a:t>2154</a:t>
            </a:r>
            <a:r>
              <a:rPr lang="zh-TW" altLang="en-US" dirty="0"/>
              <a:t>個學系（組）參加，提供招生名額合計為</a:t>
            </a:r>
            <a:r>
              <a:rPr lang="en-US" altLang="zh-TW" dirty="0"/>
              <a:t>5</a:t>
            </a:r>
            <a:r>
              <a:rPr lang="zh-TW" altLang="en-US" dirty="0"/>
              <a:t>萬</a:t>
            </a:r>
            <a:r>
              <a:rPr lang="en-US" altLang="zh-TW" dirty="0"/>
              <a:t>5267</a:t>
            </a:r>
            <a:r>
              <a:rPr lang="zh-TW" altLang="en-US" dirty="0"/>
              <a:t>個，招生名額數較去年的</a:t>
            </a:r>
            <a:r>
              <a:rPr lang="en-US" altLang="zh-TW" dirty="0"/>
              <a:t>5</a:t>
            </a:r>
            <a:r>
              <a:rPr lang="zh-TW" altLang="en-US" dirty="0"/>
              <a:t>萬</a:t>
            </a:r>
            <a:r>
              <a:rPr lang="en-US" altLang="zh-TW" dirty="0"/>
              <a:t>4978</a:t>
            </a:r>
            <a:r>
              <a:rPr lang="zh-TW" altLang="en-US" dirty="0"/>
              <a:t>個，增加</a:t>
            </a:r>
            <a:r>
              <a:rPr lang="en-US" altLang="zh-TW" dirty="0"/>
              <a:t>289</a:t>
            </a:r>
            <a:r>
              <a:rPr lang="zh-TW" altLang="en-US" dirty="0"/>
              <a:t>個。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以甄選入學及聯合登記分發，屬於技高生升學主要管道，提供了</a:t>
            </a:r>
            <a:r>
              <a:rPr lang="en-US" altLang="zh-TW" dirty="0"/>
              <a:t>8.3</a:t>
            </a:r>
            <a:r>
              <a:rPr lang="zh-TW" altLang="en-US" dirty="0"/>
              <a:t>萬名額</a:t>
            </a:r>
            <a:endParaRPr lang="en-US" altLang="zh-TW" dirty="0"/>
          </a:p>
          <a:p>
            <a:r>
              <a:rPr lang="zh-TW" altLang="en-US" dirty="0"/>
              <a:t>加上其他管道總計約</a:t>
            </a:r>
            <a:r>
              <a:rPr lang="en-US" altLang="zh-TW" dirty="0"/>
              <a:t>10.3</a:t>
            </a:r>
            <a:r>
              <a:rPr lang="zh-TW" altLang="en-US" dirty="0"/>
              <a:t>萬，技專提供的招生名額，是足夠讓今年的考生都可以順利錄取。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63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15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4254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1C9B9D3C-7250-47FB-A3E7-EA90E95BB879}"/>
              </a:ext>
            </a:extLst>
          </p:cNvPr>
          <p:cNvSpPr txBox="1">
            <a:spLocks/>
          </p:cNvSpPr>
          <p:nvPr userDrawn="1"/>
        </p:nvSpPr>
        <p:spPr>
          <a:xfrm>
            <a:off x="8620095" y="6492874"/>
            <a:ext cx="529839" cy="3651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601DDA6-1DBC-4F4A-8EE5-258398DC1DCD}" type="slidenum">
              <a:rPr lang="en-US" sz="1600" smtClean="0">
                <a:latin typeface="+mj-ea"/>
                <a:ea typeface="+mj-ea"/>
              </a:rPr>
              <a:pPr algn="r"/>
              <a:t>‹#›</a:t>
            </a:fld>
            <a:endParaRPr 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78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1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75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9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16778"/>
            <a:ext cx="795637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8096912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9492711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BB5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5609396" y="3068960"/>
            <a:ext cx="3534604" cy="4577051"/>
            <a:chOff x="6172200" y="2656118"/>
            <a:chExt cx="2971754" cy="2886151"/>
          </a:xfrm>
        </p:grpSpPr>
        <p:sp>
          <p:nvSpPr>
            <p:cNvPr id="10" name="Shape 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5" name="Shape 15"/>
          <p:cNvGrpSpPr/>
          <p:nvPr/>
        </p:nvGrpSpPr>
        <p:grpSpPr>
          <a:xfrm>
            <a:off x="-12180" y="-531440"/>
            <a:ext cx="3068579" cy="2547835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" name="文字方塊 2"/>
          <p:cNvSpPr txBox="1"/>
          <p:nvPr userDrawn="1"/>
        </p:nvSpPr>
        <p:spPr>
          <a:xfrm>
            <a:off x="8599433" y="6356833"/>
            <a:ext cx="54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83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031425" y="1532967"/>
            <a:ext cx="5760300" cy="9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8599433" y="6356833"/>
            <a:ext cx="54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346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9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3228733"/>
            <a:ext cx="50745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4599539"/>
            <a:ext cx="50745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266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97775" y="5367067"/>
            <a:ext cx="69486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068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8599433" y="6356833"/>
            <a:ext cx="54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019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parent Shapes">
    <p:bg>
      <p:bgPr>
        <a:solidFill>
          <a:srgbClr val="3796B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7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8460432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C90103-BC67-4893-8DE0-FA7AA765B0A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566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6" r:id="rId8"/>
    <p:sldLayoutId id="2147483917" r:id="rId9"/>
    <p:sldLayoutId id="2147483930" r:id="rId10"/>
  </p:sldLayoutIdLst>
  <p:transition>
    <p:fade thruBlk="1"/>
  </p:transition>
  <p:hf hd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tv.ntut.edu.tw/%20enter42/apply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jctv.ntut.edu.tw/union4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edu.tw/1013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jctv.ntut.edu.tw/union42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jctv.ntut.edu.tw/star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jctv.ntut.edu.tw/caac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jctv.ntut.edu.tw/enter42/s42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ctv.ntut.edu.tw/enter42/skill/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ssport.camel.ntupes.edu.tw/" TargetMode="External"/><Relationship Id="rId2" Type="http://schemas.openxmlformats.org/officeDocument/2006/relationships/hyperlink" Target="https://enable.ncu.edu.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tms.etraining.gov.tw/eYVTR/" TargetMode="External"/><Relationship Id="rId5" Type="http://schemas.openxmlformats.org/officeDocument/2006/relationships/hyperlink" Target="https://iacp.me.ntnu.edu.tw/" TargetMode="External"/><Relationship Id="rId4" Type="http://schemas.openxmlformats.org/officeDocument/2006/relationships/hyperlink" Target="https://www.dual.nat.gov.tw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echexpo.moe.edu.tw/search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cte.edu.tw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 txBox="1">
            <a:spLocks noGrp="1"/>
          </p:cNvSpPr>
          <p:nvPr>
            <p:ph type="ctrTitle" idx="4294967295"/>
          </p:nvPr>
        </p:nvSpPr>
        <p:spPr>
          <a:xfrm>
            <a:off x="971798" y="1894686"/>
            <a:ext cx="7632451" cy="24495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 typeface="Oswald"/>
              <a:buNone/>
            </a:pPr>
            <a:r>
              <a:rPr lang="zh-TW" altLang="en-US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</a:t>
            </a:r>
            <a:r>
              <a:rPr lang="zh-TW" altLang="en-US" sz="72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多元入學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5148064" y="4221088"/>
            <a:ext cx="3276364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buFont typeface="Arial" charset="0"/>
              <a:buNone/>
              <a:defRPr/>
            </a:pPr>
            <a:r>
              <a:rPr kumimoji="0" lang="zh-TW" altLang="en-US" b="1" kern="0" dirty="0">
                <a:solidFill>
                  <a:sysClr val="windowText" lastClr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技專校院招生策略委員會</a:t>
            </a:r>
            <a:endParaRPr kumimoji="0" lang="en-US" altLang="zh-TW" b="1" kern="0" dirty="0">
              <a:solidFill>
                <a:sysClr val="windowText" lastClr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7668"/>
            <a:ext cx="480752" cy="4834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74446" y="2996952"/>
            <a:ext cx="184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Arial" charset="0"/>
              <a:buNone/>
              <a:defRPr/>
            </a:pPr>
            <a:r>
              <a:rPr lang="en-US" altLang="zh-TW" sz="3600" b="1" dirty="0">
                <a:solidFill>
                  <a:sysClr val="windowText" lastClr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3600" b="1" dirty="0">
                <a:solidFill>
                  <a:sysClr val="windowText" lastClr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公播版</a:t>
            </a:r>
            <a:r>
              <a:rPr lang="en-US" altLang="zh-TW" sz="3600" b="1" dirty="0">
                <a:solidFill>
                  <a:sysClr val="windowText" lastClr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en-US" altLang="zh-TW" sz="3600" b="1" dirty="0">
              <a:solidFill>
                <a:sysClr val="windowText" lastClr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  <a:sym typeface="Roboto Condense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1054457"/>
            <a:ext cx="28055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5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kumimoji="0" lang="zh-TW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zh-TW" altLang="en-US" sz="540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標題 1"/>
          <p:cNvSpPr txBox="1">
            <a:spLocks noGrp="1"/>
          </p:cNvSpPr>
          <p:nvPr>
            <p:ph type="title"/>
          </p:nvPr>
        </p:nvSpPr>
        <p:spPr>
          <a:xfrm>
            <a:off x="2313366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3000" b="1" dirty="0">
                <a:solidFill>
                  <a:srgbClr val="3796BF"/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四技二專統一入學測驗 考試群類別</a:t>
            </a:r>
            <a:r>
              <a:rPr lang="en-US" altLang="zh-TW" sz="3000" b="1" dirty="0">
                <a:solidFill>
                  <a:srgbClr val="3796BF"/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-2</a:t>
            </a:r>
            <a:endParaRPr lang="zh-TW" altLang="en-US" sz="3000" b="1" dirty="0">
              <a:solidFill>
                <a:srgbClr val="3796BF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文字方塊 6"/>
          <p:cNvSpPr txBox="1"/>
          <p:nvPr/>
        </p:nvSpPr>
        <p:spPr>
          <a:xfrm flipH="1">
            <a:off x="611559" y="-28585"/>
            <a:ext cx="1701807" cy="1385888"/>
          </a:xfrm>
          <a:prstGeom prst="round2SameRect">
            <a:avLst>
              <a:gd name="adj1" fmla="val 0"/>
              <a:gd name="adj2" fmla="val 39935"/>
            </a:avLst>
          </a:pr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b="94438"/>
          <a:stretch/>
        </p:blipFill>
        <p:spPr>
          <a:xfrm>
            <a:off x="323528" y="1556792"/>
            <a:ext cx="8491063" cy="2880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85" y="1815032"/>
            <a:ext cx="8491063" cy="439248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139952" y="678597"/>
            <a:ext cx="403244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【20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標題 1"/>
          <p:cNvSpPr txBox="1">
            <a:spLocks noGrp="1"/>
          </p:cNvSpPr>
          <p:nvPr>
            <p:ph type="title"/>
          </p:nvPr>
        </p:nvSpPr>
        <p:spPr>
          <a:xfrm>
            <a:off x="2313366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3000" b="1" dirty="0">
                <a:solidFill>
                  <a:srgbClr val="3796BF"/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四技二專統一入學測驗 考試群類別</a:t>
            </a:r>
            <a:r>
              <a:rPr lang="en-US" altLang="zh-TW" sz="3000" b="1" dirty="0">
                <a:solidFill>
                  <a:srgbClr val="3796BF"/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-3</a:t>
            </a:r>
            <a:endParaRPr lang="zh-TW" altLang="en-US" sz="3000" b="1" dirty="0">
              <a:solidFill>
                <a:srgbClr val="3796BF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9" name="文字方塊 8"/>
          <p:cNvSpPr txBox="1"/>
          <p:nvPr/>
        </p:nvSpPr>
        <p:spPr>
          <a:xfrm flipH="1">
            <a:off x="611559" y="-28585"/>
            <a:ext cx="1701807" cy="1385888"/>
          </a:xfrm>
          <a:prstGeom prst="round2SameRect">
            <a:avLst>
              <a:gd name="adj1" fmla="val 0"/>
              <a:gd name="adj2" fmla="val 39935"/>
            </a:avLst>
          </a:pr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67419"/>
              </p:ext>
            </p:extLst>
          </p:nvPr>
        </p:nvGraphicFramePr>
        <p:xfrm>
          <a:off x="323528" y="1340768"/>
          <a:ext cx="8568952" cy="53009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4054">
                  <a:extLst>
                    <a:ext uri="{9D8B030D-6E8A-4147-A177-3AD203B41FA5}">
                      <a16:colId xmlns:a16="http://schemas.microsoft.com/office/drawing/2014/main" xmlns="" val="392928282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015971329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xmlns="" val="148303437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995638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39059536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3614680781"/>
                    </a:ext>
                  </a:extLst>
                </a:gridCol>
              </a:tblGrid>
              <a:tr h="458341">
                <a:tc>
                  <a:txBody>
                    <a:bodyPr/>
                    <a:lstStyle/>
                    <a:p>
                      <a:pPr marL="66675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代碼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群 ( 類 ) 別 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191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跨考類別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共同科目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專業科目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( 一 )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marL="81153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專業科目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( 二 )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762089"/>
                  </a:ext>
                </a:extLst>
              </a:tr>
              <a:tr h="458738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51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電機與電子群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6540" marR="55245" indent="-19050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電機與電子群</a:t>
                      </a:r>
                      <a:endParaRPr 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56540" marR="55245" indent="-19050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電機類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5738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英文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數學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(C)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1463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電子學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271463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基本電學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電工機械、電子學實習、</a:t>
                      </a:r>
                      <a:endParaRPr lang="en-US" altLang="zh-TW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556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基本電學實習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87943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6540" marR="55245" indent="-19050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電機與電子群</a:t>
                      </a:r>
                      <a:endParaRPr 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56540" marR="55245" indent="-19050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資電類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" marR="11239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數位邏輯、數位邏輯實習、</a:t>
                      </a:r>
                      <a:endParaRPr lang="en-US" altLang="zh-TW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5560" marR="11239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電子學實習、計算機概論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556416"/>
                  </a:ext>
                </a:extLst>
              </a:tr>
              <a:tr h="41832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52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家政群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572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家政群幼保類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英文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數學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(A)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1463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家政概論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271463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家庭教育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幼兒教保概論與實務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659390"/>
                  </a:ext>
                </a:extLst>
              </a:tr>
              <a:tr h="3421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9652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家政群</a:t>
                      </a:r>
                      <a:endParaRPr 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9652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生活應用類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色彩概論、家政行職業衛生與安全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1438182"/>
                  </a:ext>
                </a:extLst>
              </a:tr>
              <a:tr h="36195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53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商管外語群</a:t>
                      </a:r>
                      <a:endParaRPr 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 一 ) 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572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商業與管理群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英文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數學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(B)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1463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商業概論、</a:t>
                      </a:r>
                      <a:endParaRPr lang="en-US" altLang="zh-TW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71463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計算機概論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會計學、經濟學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0509305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46355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外語群英語類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英文閱讀與寫作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9835491"/>
                  </a:ext>
                </a:extLst>
              </a:tr>
              <a:tr h="329184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54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商管外語群</a:t>
                      </a:r>
                      <a:endParaRPr 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 二 ) 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6355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商業與管理群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英文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數學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(B)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1463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商業概論、</a:t>
                      </a:r>
                      <a:endParaRPr lang="en-US" altLang="zh-TW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71463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計算機概論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會計學、經濟學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790118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46355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外語群日語類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日文閱讀與翻譯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363417"/>
                  </a:ext>
                </a:extLst>
              </a:tr>
              <a:tr h="329184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55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商管外語群</a:t>
                      </a:r>
                      <a:endParaRPr 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 三 ) 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6355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外語群英語類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國文、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英文、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數學 (B)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1463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商業概論、</a:t>
                      </a:r>
                      <a:endParaRPr lang="en-US" altLang="zh-TW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71463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計算機概論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英文閱讀與寫作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706991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marR="46355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外語群日語類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日文閱讀與翻譯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3439829"/>
                  </a:ext>
                </a:extLst>
              </a:tr>
              <a:tr h="321586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56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商管外語群</a:t>
                      </a:r>
                      <a:endParaRPr 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 四 ) 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6355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商業與管理群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英文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</a:p>
                    <a:p>
                      <a:pPr marL="185738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數學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(B)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71463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商業概論、</a:t>
                      </a:r>
                      <a:endParaRPr lang="en-US" altLang="zh-TW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71463" indent="0" algn="l" defTabSz="914400" rtl="0" eaLnBrk="1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kern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計算機概論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會計學、經濟學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1034687"/>
                  </a:ext>
                </a:extLst>
              </a:tr>
              <a:tr h="3215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marR="46355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外語群英語類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英文閱讀與寫作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892944"/>
                  </a:ext>
                </a:extLst>
              </a:tr>
              <a:tr h="3215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marR="46355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外語群日語類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日文閱讀與翻譯</a:t>
                      </a:r>
                      <a:endParaRPr lang="zh-TW" altLang="en-US" sz="1400" b="0" kern="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075348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139952" y="678597"/>
            <a:ext cx="244827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跨群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33863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2313366" y="33383"/>
            <a:ext cx="6830634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buClr>
                <a:srgbClr val="3796BF"/>
              </a:buClr>
              <a:buFont typeface="Oswald"/>
              <a:buNone/>
            </a:pPr>
            <a:r>
              <a:rPr kumimoji="0" lang="zh-TW" altLang="en-US" sz="3000" dirty="0">
                <a:solidFill>
                  <a:srgbClr val="3796BF"/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四技二專統一入學測驗 注意事項</a:t>
            </a:r>
          </a:p>
        </p:txBody>
      </p:sp>
      <p:sp>
        <p:nvSpPr>
          <p:cNvPr id="11" name="文字方塊 10"/>
          <p:cNvSpPr txBox="1"/>
          <p:nvPr/>
        </p:nvSpPr>
        <p:spPr>
          <a:xfrm flipH="1">
            <a:off x="611559" y="-28585"/>
            <a:ext cx="1701807" cy="1368564"/>
          </a:xfrm>
          <a:prstGeom prst="round2SameRect">
            <a:avLst>
              <a:gd name="adj1" fmla="val 0"/>
              <a:gd name="adj2" fmla="val 39935"/>
            </a:avLst>
          </a:pr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graphicFrame>
        <p:nvGraphicFramePr>
          <p:cNvPr id="12" name="內容版面配置區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38887613"/>
              </p:ext>
            </p:extLst>
          </p:nvPr>
        </p:nvGraphicFramePr>
        <p:xfrm>
          <a:off x="1619672" y="1700659"/>
          <a:ext cx="7416824" cy="43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/>
          <p:nvPr/>
        </p:nvSpPr>
        <p:spPr>
          <a:xfrm>
            <a:off x="3635896" y="1868016"/>
            <a:ext cx="4302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報名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時慎選考試群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類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別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Wingdings" panose="05000000000000000000" pitchFamily="2" charset="2"/>
              </a:rPr>
              <a:t>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招生入學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只能選填同群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別之系組</a:t>
            </a: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報名期限截止後，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不得更改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別或考區</a:t>
            </a:r>
          </a:p>
        </p:txBody>
      </p:sp>
      <p:sp>
        <p:nvSpPr>
          <p:cNvPr id="15" name="矩形 14"/>
          <p:cNvSpPr/>
          <p:nvPr/>
        </p:nvSpPr>
        <p:spPr>
          <a:xfrm>
            <a:off x="4067944" y="331220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手機關機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震動也會扣分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准考證上請勿劃記、抄錄題目或答案</a:t>
            </a: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檢查答案卡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、座位貼條及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准考證號碼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是否正確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，如有不符，應立即舉手請監試人員查明處理</a:t>
            </a: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請注意考試時間完成答題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2000" y="4923745"/>
            <a:ext cx="4320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成績單寄發與查詢時間，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集體報名者由學校轉發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，個別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報名者，寄至報名所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填之通訊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若需多份統測成績單，請至主辦單位申請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每份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52120" y="621522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rgbClr val="3796BF"/>
              </a:buClr>
            </a:pPr>
            <a:r>
              <a:rPr kumimoji="0" lang="zh-TW" altLang="en-US" b="1" dirty="0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相關規定請</a:t>
            </a:r>
            <a:r>
              <a:rPr kumimoji="0" lang="zh-TW" altLang="en-US" b="1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詳閱統測簡章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 txBox="1">
            <a:spLocks noGrp="1"/>
          </p:cNvSpPr>
          <p:nvPr>
            <p:ph type="title"/>
          </p:nvPr>
        </p:nvSpPr>
        <p:spPr>
          <a:xfrm>
            <a:off x="683568" y="2132856"/>
            <a:ext cx="7956376" cy="1944216"/>
          </a:xfrm>
        </p:spPr>
        <p:txBody>
          <a:bodyPr/>
          <a:lstStyle/>
          <a:p>
            <a:pPr algn="ctr">
              <a:spcBef>
                <a:spcPct val="0"/>
              </a:spcBef>
              <a:buSzTx/>
            </a:pPr>
            <a:r>
              <a:rPr lang="zh-TW" altLang="en-US" sz="5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lang="en-US" altLang="zh-TW" sz="5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5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lang="zh-TW" altLang="en-US" sz="5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zh-TW" altLang="en-US" sz="5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r>
              <a:rPr lang="zh-TW" altLang="en-US" sz="5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生管道說明</a:t>
            </a:r>
          </a:p>
        </p:txBody>
      </p:sp>
    </p:spTree>
    <p:extLst>
      <p:ext uri="{BB962C8B-B14F-4D97-AF65-F5344CB8AC3E}">
        <p14:creationId xmlns:p14="http://schemas.microsoft.com/office/powerpoint/2010/main" val="2791045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 txBox="1">
            <a:spLocks noGrp="1"/>
          </p:cNvSpPr>
          <p:nvPr>
            <p:ph type="ctrTitle"/>
          </p:nvPr>
        </p:nvSpPr>
        <p:spPr>
          <a:xfrm>
            <a:off x="1260475" y="2348881"/>
            <a:ext cx="6623050" cy="12961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 typeface="Oswald"/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Oswald"/>
              </a:rPr>
              <a:t>四技二專</a:t>
            </a: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甄選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Oswald"/>
              </a:rPr>
              <a:t>入學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7308304" y="4221088"/>
            <a:ext cx="1224136" cy="1224136"/>
          </a:xfrm>
          <a:prstGeom prst="rect">
            <a:avLst/>
          </a:prstGeo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685800" y="4599538"/>
            <a:ext cx="8134672" cy="17097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363"/>
              </a:spcBef>
              <a:buSzTx/>
            </a:pPr>
            <a:r>
              <a:rPr kumimoji="0" lang="zh-TW" altLang="en-US" sz="28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kumimoji="0" lang="en-US" altLang="zh-TW" sz="2800" b="1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363"/>
              </a:spcBef>
              <a:buSzTx/>
            </a:pPr>
            <a:r>
              <a:rPr kumimoji="0" lang="zh-TW" altLang="en-US" sz="28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kumimoji="0" lang="en-US" altLang="zh-TW" sz="28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kumimoji="0" lang="zh-TW" altLang="en-US" sz="28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kumimoji="0" lang="en-US" altLang="zh-TW" sz="28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211</a:t>
            </a:r>
          </a:p>
          <a:p>
            <a:pPr eaLnBrk="0" hangingPunct="0">
              <a:spcBef>
                <a:spcPts val="363"/>
              </a:spcBef>
              <a:spcAft>
                <a:spcPct val="0"/>
              </a:spcAft>
              <a:buSzTx/>
            </a:pPr>
            <a:r>
              <a:rPr lang="en-US" altLang="zh-TW" sz="2800" b="1" spc="50" dirty="0" smtClean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</a:t>
            </a: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://</a:t>
            </a:r>
            <a:r>
              <a:rPr lang="en-US" altLang="zh-TW" sz="2800" b="1" spc="50" dirty="0" smtClean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www.jctv.ntut.edu.tw</a:t>
            </a:r>
            <a:r>
              <a:rPr lang="en-US" altLang="zh-TW" sz="2800" b="1" spc="50" dirty="0" smtClean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/enter42/</a:t>
            </a:r>
            <a:endParaRPr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 txBox="1">
            <a:spLocks noGrp="1"/>
          </p:cNvSpPr>
          <p:nvPr>
            <p:ph idx="1"/>
          </p:nvPr>
        </p:nvSpPr>
        <p:spPr>
          <a:xfrm>
            <a:off x="1619672" y="1268760"/>
            <a:ext cx="7344816" cy="1944216"/>
          </a:xfrm>
        </p:spPr>
        <p:txBody>
          <a:bodyPr anchor="t"/>
          <a:lstStyle/>
          <a:p>
            <a:pPr marL="342900" indent="-342900" algn="just" eaLnBrk="1" hangingPunct="1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超過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130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所大專校院招生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含一般大學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，招生名額超過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40,000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名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分組招生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：一般組、青年儲蓄帳戶組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3025" algn="just">
              <a:spcBef>
                <a:spcPts val="363"/>
              </a:spcBef>
              <a:buSzTx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、綜高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、參加青年儲蓄方案、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3025" algn="just">
              <a:spcBef>
                <a:spcPts val="363"/>
              </a:spcBef>
              <a:buSzTx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非應屆普通科與綜高學術學程及同等學力考生。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62050" algn="just">
              <a:spcBef>
                <a:spcPts val="363"/>
              </a:spcBef>
              <a:buSzTx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-36512" y="-17093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07504" y="115866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47664" y="2392721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1625506" y="3573017"/>
            <a:ext cx="7053410" cy="3096344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青年儲蓄帳戶組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限參與方案完成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2~3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年期，且於畢業當年度參加統測的青年報名。統測成績不限系科領域、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不須考慮畢業當學年度所報考之統測群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類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別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，僅採計國文、英文、數學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科級分數。</a:t>
            </a:r>
          </a:p>
          <a:p>
            <a:pPr fontAlgn="auto">
              <a:spcBef>
                <a:spcPts val="600"/>
              </a:spcBef>
              <a:buSzTx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endParaRPr lang="en-US" altLang="zh-TW" sz="9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   </a:t>
            </a:r>
            <a:endParaRPr lang="en-US" altLang="zh-TW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教育部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青年教育與就業儲蓄帳戶專案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辦公室</a:t>
            </a:r>
            <a:endParaRPr lang="en-US" altLang="zh-TW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marL="3860800" fontAlgn="auto">
              <a:spcBef>
                <a:spcPts val="600"/>
              </a:spcBef>
              <a:buSzTx/>
            </a:pPr>
            <a:r>
              <a:rPr lang="en-US" altLang="zh-TW" sz="1600" b="1" dirty="0" smtClean="0">
                <a:latin typeface="+mn-ea"/>
                <a:ea typeface="+mn-ea"/>
                <a:hlinkClick r:id="rId2"/>
              </a:rPr>
              <a:t>https</a:t>
            </a:r>
            <a:r>
              <a:rPr lang="en-US" altLang="zh-TW" sz="1600" b="1" dirty="0">
                <a:latin typeface="+mn-ea"/>
                <a:ea typeface="+mn-ea"/>
                <a:hlinkClick r:id="rId2"/>
              </a:rPr>
              <a:t>://www.edu.tw/1013/</a:t>
            </a:r>
            <a:endParaRPr lang="en-US" altLang="zh-TW" sz="1600" b="1" dirty="0">
              <a:latin typeface="+mn-ea"/>
              <a:ea typeface="+mn-ea"/>
            </a:endParaRPr>
          </a:p>
          <a:p>
            <a:pPr marL="342900" indent="-342900" fontAlgn="auto">
              <a:spcBef>
                <a:spcPts val="600"/>
              </a:spcBef>
              <a:buSzTx/>
              <a:buFont typeface="Wingdings" panose="05000000000000000000" pitchFamily="2" charset="2"/>
              <a:buChar char="l"/>
            </a:pPr>
            <a:endParaRPr kumimoji="0" lang="zh-TW" altLang="en-US" b="1" kern="0" dirty="0">
              <a:latin typeface="+mn-ea"/>
              <a:ea typeface="+mn-ea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57" y="4869160"/>
            <a:ext cx="62093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8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-36512" y="-17093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07504" y="115866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9" name="內容版面配置區 2"/>
          <p:cNvSpPr txBox="1">
            <a:spLocks noGrp="1"/>
          </p:cNvSpPr>
          <p:nvPr>
            <p:ph idx="1"/>
          </p:nvPr>
        </p:nvSpPr>
        <p:spPr>
          <a:xfrm>
            <a:off x="1619672" y="1340768"/>
            <a:ext cx="7344816" cy="1152128"/>
          </a:xfrm>
        </p:spPr>
        <p:txBody>
          <a:bodyPr anchor="t"/>
          <a:lstStyle/>
          <a:p>
            <a:pPr marL="1700213" indent="-342900" algn="just">
              <a:spcBef>
                <a:spcPts val="1200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考生可報名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個校系科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，一般組招生群類別須與統測類別相同。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商管群考生可報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資管類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00213" indent="-342900" algn="just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發售紙本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招生簡章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，亦可網頁下載。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0213" indent="-342900" algn="just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0213" indent="-342900" algn="just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0213" indent="-342900" algn="just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00213" indent="-342900" algn="just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143163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內容版面配置區 2"/>
          <p:cNvSpPr txBox="1">
            <a:spLocks noGrp="1"/>
          </p:cNvSpPr>
          <p:nvPr>
            <p:ph idx="1"/>
          </p:nvPr>
        </p:nvSpPr>
        <p:spPr>
          <a:xfrm>
            <a:off x="2987823" y="3212976"/>
            <a:ext cx="5904656" cy="936104"/>
          </a:xfrm>
        </p:spPr>
        <p:txBody>
          <a:bodyPr anchor="t"/>
          <a:lstStyle/>
          <a:p>
            <a:pPr algn="just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原本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統一報名費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元。改為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元、申請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元、申請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363"/>
              </a:spcBef>
              <a:buSzTx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99283" y="2746929"/>
            <a:ext cx="4248474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變革：報名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費調整依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志願數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收費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47662" y="5301208"/>
            <a:ext cx="144016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離島視訊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47664" y="4125438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考生協助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 rot="21055385">
            <a:off x="724873" y="2742240"/>
            <a:ext cx="2105968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2" y="4509120"/>
            <a:ext cx="759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大專校院依考生需求於第二階段指定項目甄試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交通、住宿、膳食、試場服務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等各項協助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措施，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以照顧弱勢及有特殊需求之考生順利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應試。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1547661" y="5724252"/>
            <a:ext cx="7344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視訊面試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澎湖、金門、馬祖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得於第一階段報名時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，向四技二專聯合甄選委員會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，通過第一階段篩選之考生，得於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第二階段報名時，再次確認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是否參加視訊面試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45214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 txBox="1">
            <a:spLocks noGrp="1"/>
          </p:cNvSpPr>
          <p:nvPr>
            <p:ph idx="1"/>
          </p:nvPr>
        </p:nvSpPr>
        <p:spPr>
          <a:xfrm>
            <a:off x="2987824" y="2498408"/>
            <a:ext cx="6034588" cy="3450872"/>
          </a:xfrm>
        </p:spPr>
        <p:txBody>
          <a:bodyPr anchor="t"/>
          <a:lstStyle/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第一階段以「統測級分」進行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人數倍率篩選</a:t>
            </a:r>
            <a:endParaRPr lang="en-US" altLang="zh-TW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第二階段為各甄選學校辦理之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指定項目甄試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/>
            </a:r>
            <a:b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</a:br>
            <a:r>
              <a:rPr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如面試、書面資料</a:t>
            </a:r>
            <a:r>
              <a:rPr lang="zh-TW" altLang="en-US" sz="1800" b="1" dirty="0" smtClean="0">
                <a:solidFill>
                  <a:srgbClr val="C00000"/>
                </a:solidFill>
                <a:latin typeface="+mj-ea"/>
                <a:ea typeface="+mj-ea"/>
              </a:rPr>
              <a:t>、專題製作成果審查或術科實作測驗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備審資料審查必採：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「</a:t>
            </a:r>
            <a:r>
              <a:rPr lang="zh-TW" altLang="en-US" sz="1800" b="1" dirty="0">
                <a:solidFill>
                  <a:schemeClr val="tx1"/>
                </a:solidFill>
              </a:rPr>
              <a:t>專題製作學習成果」或「專業實習</a:t>
            </a:r>
            <a:r>
              <a:rPr lang="en-US" altLang="zh-TW" sz="1800" b="1" dirty="0">
                <a:solidFill>
                  <a:schemeClr val="tx1"/>
                </a:solidFill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</a:rPr>
              <a:t>含實驗、實務</a:t>
            </a:r>
            <a:r>
              <a:rPr lang="en-US" altLang="zh-TW" sz="1800" b="1" dirty="0">
                <a:solidFill>
                  <a:schemeClr val="tx1"/>
                </a:solidFill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</a:rPr>
              <a:t>科目實習報告</a:t>
            </a:r>
            <a:r>
              <a:rPr lang="en-US" altLang="zh-TW" sz="1800" b="1" dirty="0">
                <a:solidFill>
                  <a:schemeClr val="tx1"/>
                </a:solidFill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</a:rPr>
              <a:t>成果</a:t>
            </a:r>
            <a:r>
              <a:rPr lang="en-US" altLang="zh-TW" sz="1800" b="1" dirty="0">
                <a:solidFill>
                  <a:schemeClr val="tx1"/>
                </a:solidFill>
              </a:rPr>
              <a:t>)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」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  <a:ea typeface="+mj-ea"/>
              </a:rPr>
              <a:t>、進修部學生「校外實習課程」或「職場工作體驗報告</a:t>
            </a:r>
            <a:r>
              <a:rPr lang="en-US" altLang="zh-TW" sz="18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  <a:ea typeface="+mj-ea"/>
              </a:rPr>
              <a:t>含證明</a:t>
            </a:r>
            <a:r>
              <a:rPr lang="en-US" altLang="zh-TW" sz="18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  <a:ea typeface="+mj-ea"/>
              </a:rPr>
              <a:t>」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、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  <a:ea typeface="+mj-ea"/>
              </a:rPr>
              <a:t>青年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  <a:ea typeface="+mj-ea"/>
              </a:rPr>
              <a:t>儲蓄帳戶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  <a:ea typeface="+mj-ea"/>
              </a:rPr>
              <a:t>組「體驗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  <a:ea typeface="+mj-ea"/>
              </a:rPr>
              <a:t>學習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  <a:ea typeface="+mj-ea"/>
              </a:rPr>
              <a:t>報告書」</a:t>
            </a:r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ts val="1800"/>
              </a:spcBef>
              <a:buSzTx/>
            </a:pPr>
            <a:r>
              <a:rPr lang="zh-TW" altLang="en-US" sz="1800" b="1" dirty="0">
                <a:solidFill>
                  <a:srgbClr val="CC0000"/>
                </a:solidFill>
                <a:latin typeface="+mj-ea"/>
                <a:ea typeface="+mj-ea"/>
              </a:rPr>
              <a:t>甄選總成績 </a:t>
            </a:r>
            <a:r>
              <a:rPr lang="en-US" altLang="zh-TW" sz="1800" b="1" dirty="0">
                <a:solidFill>
                  <a:srgbClr val="CC0000"/>
                </a:solidFill>
                <a:latin typeface="+mj-ea"/>
                <a:ea typeface="+mj-ea"/>
              </a:rPr>
              <a:t>= </a:t>
            </a:r>
            <a:r>
              <a:rPr lang="zh-TW" altLang="en-US" sz="1800" b="1" dirty="0">
                <a:solidFill>
                  <a:srgbClr val="CC0000"/>
                </a:solidFill>
                <a:latin typeface="+mj-ea"/>
                <a:ea typeface="+mj-ea"/>
              </a:rPr>
              <a:t>統測</a:t>
            </a:r>
            <a:r>
              <a:rPr lang="zh-TW" altLang="en-US" sz="1800" b="1" dirty="0" smtClean="0">
                <a:solidFill>
                  <a:srgbClr val="CC0000"/>
                </a:solidFill>
                <a:latin typeface="+mj-ea"/>
                <a:ea typeface="+mj-ea"/>
              </a:rPr>
              <a:t>成績*</a:t>
            </a:r>
            <a:r>
              <a:rPr lang="en-US" altLang="zh-TW" sz="1800" b="1" dirty="0" smtClean="0">
                <a:solidFill>
                  <a:srgbClr val="CC0000"/>
                </a:solidFill>
                <a:latin typeface="+mj-ea"/>
                <a:ea typeface="+mj-ea"/>
              </a:rPr>
              <a:t>%+</a:t>
            </a:r>
            <a:r>
              <a:rPr lang="zh-TW" altLang="en-US" sz="1800" b="1" dirty="0">
                <a:solidFill>
                  <a:srgbClr val="CC0000"/>
                </a:solidFill>
                <a:latin typeface="+mj-ea"/>
                <a:ea typeface="+mj-ea"/>
              </a:rPr>
              <a:t>第二階段指定項目</a:t>
            </a:r>
            <a:r>
              <a:rPr lang="zh-TW" altLang="en-US" sz="1800" b="1" dirty="0" smtClean="0">
                <a:solidFill>
                  <a:srgbClr val="CC0000"/>
                </a:solidFill>
                <a:latin typeface="+mj-ea"/>
                <a:ea typeface="+mj-ea"/>
              </a:rPr>
              <a:t>成績*</a:t>
            </a:r>
            <a:r>
              <a:rPr lang="en-US" altLang="zh-TW" sz="1800" b="1" dirty="0" smtClean="0">
                <a:solidFill>
                  <a:srgbClr val="CC0000"/>
                </a:solidFill>
                <a:latin typeface="+mj-ea"/>
                <a:ea typeface="+mj-ea"/>
              </a:rPr>
              <a:t>%</a:t>
            </a:r>
            <a:endParaRPr lang="en-US" altLang="zh-TW" sz="1800" b="1" dirty="0">
              <a:solidFill>
                <a:srgbClr val="CC0000"/>
              </a:solidFill>
              <a:latin typeface="+mj-ea"/>
              <a:ea typeface="+mj-ea"/>
            </a:endParaRPr>
          </a:p>
          <a:p>
            <a:pPr>
              <a:spcBef>
                <a:spcPts val="363"/>
              </a:spcBef>
              <a:buSzTx/>
            </a:pPr>
            <a:r>
              <a:rPr lang="en-US" altLang="zh-TW" sz="1800" b="1" dirty="0">
                <a:solidFill>
                  <a:srgbClr val="CC0000"/>
                </a:solidFill>
                <a:latin typeface="+mj-ea"/>
                <a:ea typeface="+mj-ea"/>
              </a:rPr>
              <a:t>                          +(</a:t>
            </a:r>
            <a:r>
              <a:rPr lang="zh-TW" altLang="en-US" sz="1800" b="1" dirty="0">
                <a:solidFill>
                  <a:srgbClr val="CC0000"/>
                </a:solidFill>
                <a:latin typeface="+mj-ea"/>
                <a:ea typeface="+mj-ea"/>
              </a:rPr>
              <a:t>在校成績</a:t>
            </a:r>
            <a:r>
              <a:rPr lang="en-US" altLang="zh-TW" sz="1800" b="1" dirty="0">
                <a:solidFill>
                  <a:srgbClr val="CC0000"/>
                </a:solidFill>
                <a:latin typeface="+mj-ea"/>
                <a:ea typeface="+mj-ea"/>
              </a:rPr>
              <a:t>)+(</a:t>
            </a:r>
            <a:r>
              <a:rPr lang="zh-TW" altLang="en-US" sz="1800" b="1" dirty="0">
                <a:solidFill>
                  <a:srgbClr val="CC0000"/>
                </a:solidFill>
                <a:latin typeface="+mj-ea"/>
                <a:ea typeface="+mj-ea"/>
              </a:rPr>
              <a:t>競賽或證照加分</a:t>
            </a:r>
            <a:r>
              <a:rPr lang="en-US" altLang="zh-TW" sz="1800" b="1" dirty="0">
                <a:solidFill>
                  <a:srgbClr val="CC0000"/>
                </a:solidFill>
                <a:latin typeface="+mj-ea"/>
                <a:ea typeface="+mj-ea"/>
              </a:rPr>
              <a:t>)</a:t>
            </a:r>
          </a:p>
          <a:p>
            <a:pPr>
              <a:spcBef>
                <a:spcPts val="363"/>
              </a:spcBef>
            </a:pPr>
            <a:endParaRPr lang="en-US" altLang="zh-TW" sz="200" b="1" dirty="0">
              <a:solidFill>
                <a:schemeClr val="tx1"/>
              </a:solidFill>
              <a:latin typeface="+mj-ea"/>
            </a:endParaRPr>
          </a:p>
          <a:p>
            <a:pPr marL="444500">
              <a:spcBef>
                <a:spcPts val="1200"/>
              </a:spcBef>
              <a:buSzTx/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由</a:t>
            </a: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技專校院公告備取名單，錄取生須至招生委員會系統</a:t>
            </a: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登記就讀志願序</a:t>
            </a: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參加統一分發作業。</a:t>
            </a:r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 eaLnBrk="1" hangingPunct="1">
              <a:spcBef>
                <a:spcPts val="363"/>
              </a:spcBef>
              <a:buClr>
                <a:srgbClr val="4BB5D9"/>
              </a:buClr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j-ea"/>
              <a:ea typeface="+mj-ea"/>
              <a:sym typeface="Roboto Condensed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rgbClr val="607896"/>
              </a:solidFill>
              <a:latin typeface="+mj-ea"/>
              <a:ea typeface="+mj-ea"/>
              <a:sym typeface="Roboto Condensed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rgbClr val="607896"/>
              </a:solidFill>
              <a:latin typeface="+mj-ea"/>
              <a:ea typeface="+mj-ea"/>
              <a:sym typeface="Roboto Condensed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33580" y="2511465"/>
            <a:ext cx="14542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分階段甄試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33580" y="4797152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5813" y="5651956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統一志願序分發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-36512" y="-17093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07504" y="115866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內容版面配置區 2"/>
          <p:cNvSpPr txBox="1">
            <a:spLocks noGrp="1"/>
          </p:cNvSpPr>
          <p:nvPr>
            <p:ph idx="1"/>
          </p:nvPr>
        </p:nvSpPr>
        <p:spPr>
          <a:xfrm>
            <a:off x="1619672" y="1412776"/>
            <a:ext cx="7344816" cy="1276112"/>
          </a:xfrm>
        </p:spPr>
        <p:txBody>
          <a:bodyPr anchor="t"/>
          <a:lstStyle/>
          <a:p>
            <a:pPr marL="1700213" indent="-342900" algn="just">
              <a:spcBef>
                <a:spcPts val="1200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非應屆考生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須提前進行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並繳交學歷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證件影本，未依規定期限內完成登錄並繳寄資料者，將無法報名四技二專甄選入學。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47664" y="1443517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 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20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947193" y="1376363"/>
            <a:ext cx="7272338" cy="3603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統測中心寄發四技二專統一入學測驗成績單（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5/20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972071" y="1954767"/>
            <a:ext cx="5275264" cy="360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第一階段報名：可報名最多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5/21~5/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9" name="Line 5"/>
          <p:cNvSpPr>
            <a:spLocks noChangeShapeType="1"/>
          </p:cNvSpPr>
          <p:nvPr/>
        </p:nvSpPr>
        <p:spPr bwMode="auto">
          <a:xfrm>
            <a:off x="3636292" y="1738594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972071" y="2530831"/>
            <a:ext cx="5275264" cy="360363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第一階段：統測成績篩選（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公告篩選結果）</a:t>
            </a: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972071" y="3106895"/>
            <a:ext cx="5275264" cy="360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第二階段報名：通過篩選者可報名第二階段甄試</a:t>
            </a: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972071" y="3717032"/>
            <a:ext cx="5275264" cy="360363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第二階段：指定項目甄試（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6/11~6/27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972071" y="5517554"/>
            <a:ext cx="5275264" cy="360363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就讀志願序統一分發放榜（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7/7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8688" name="Line 14"/>
          <p:cNvSpPr>
            <a:spLocks noChangeShapeType="1"/>
          </p:cNvSpPr>
          <p:nvPr/>
        </p:nvSpPr>
        <p:spPr bwMode="auto">
          <a:xfrm flipV="1">
            <a:off x="6247336" y="2703601"/>
            <a:ext cx="1422397" cy="5319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89" name="Text Box 15"/>
          <p:cNvSpPr txBox="1">
            <a:spLocks noChangeArrowheads="1"/>
          </p:cNvSpPr>
          <p:nvPr/>
        </p:nvSpPr>
        <p:spPr bwMode="auto">
          <a:xfrm>
            <a:off x="6233389" y="2339588"/>
            <a:ext cx="14985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全部未通過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6252100" y="5699183"/>
            <a:ext cx="1444621" cy="0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242573" y="5339143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摃龜</a:t>
            </a: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7708228" y="1738595"/>
            <a:ext cx="47519" cy="4454094"/>
          </a:xfrm>
          <a:prstGeom prst="line">
            <a:avLst/>
          </a:prstGeom>
          <a:ln w="57150"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164684" y="6202563"/>
            <a:ext cx="1079724" cy="53880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TW"/>
            </a:defPPr>
            <a:lvl1pPr algn="ctr" eaLnBrk="1" hangingPunct="1"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下一管道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972071" y="4941168"/>
            <a:ext cx="5275264" cy="360362"/>
          </a:xfrm>
          <a:prstGeom prst="roundRect">
            <a:avLst/>
          </a:prstGeom>
          <a:solidFill>
            <a:srgbClr val="FF5050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正備取生登記就讀志願序（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6/30~7/3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972071" y="4331031"/>
            <a:ext cx="5275264" cy="360363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招生學校公告正備取結果（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6/30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 flipV="1">
            <a:off x="6247336" y="4511370"/>
            <a:ext cx="1422398" cy="1215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6241754" y="4149080"/>
            <a:ext cx="14985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全部不錄取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970248" y="6155075"/>
            <a:ext cx="5281852" cy="5486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依錄取學校寄來的通知單至錄取學校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報到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(7/9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-7/15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643906" y="5845260"/>
            <a:ext cx="1119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TW" altLang="en-US" dirty="0"/>
              <a:t>錄取</a:t>
            </a: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3636292" y="2315130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636292" y="2891194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3636292" y="3502720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3636292" y="4116719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3636292" y="4692783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3634091" y="5303242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3634091" y="5873078"/>
            <a:ext cx="0" cy="2918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標題 1"/>
          <p:cNvSpPr txBox="1">
            <a:spLocks/>
          </p:cNvSpPr>
          <p:nvPr/>
        </p:nvSpPr>
        <p:spPr>
          <a:xfrm>
            <a:off x="-36512" y="-17093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42" name="標題 1"/>
          <p:cNvSpPr txBox="1">
            <a:spLocks/>
          </p:cNvSpPr>
          <p:nvPr/>
        </p:nvSpPr>
        <p:spPr>
          <a:xfrm>
            <a:off x="107504" y="115866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招生流程圖</a:t>
            </a:r>
            <a:endParaRPr kumimoji="0" lang="zh-TW" altLang="en-US" sz="24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8536" y="3547566"/>
            <a:ext cx="1469128" cy="1328023"/>
          </a:xfrm>
          <a:prstGeom prst="wedgeRoundRectCallout">
            <a:avLst>
              <a:gd name="adj1" fmla="val 59847"/>
              <a:gd name="adj2" fmla="val 67895"/>
              <a:gd name="adj3" fmla="val 16667"/>
            </a:avLst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03848" y="2039559"/>
            <a:ext cx="802900" cy="286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439344" y="2636912"/>
            <a:ext cx="1420688" cy="136815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Screen Shot 2020-12-11 at 5.3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" y="1196752"/>
            <a:ext cx="5587053" cy="49685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805264"/>
            <a:ext cx="1330871" cy="43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47664" y="3645024"/>
            <a:ext cx="1622127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547664" y="4005064"/>
            <a:ext cx="136815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059832" y="1916832"/>
            <a:ext cx="802900" cy="286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/>
          <a:srcRect t="5728"/>
          <a:stretch/>
        </p:blipFill>
        <p:spPr>
          <a:xfrm>
            <a:off x="3439344" y="2636912"/>
            <a:ext cx="5525936" cy="3800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3439344" y="2636912"/>
            <a:ext cx="1420688" cy="136815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012160" y="2649982"/>
            <a:ext cx="1872208" cy="490986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932040" y="5495789"/>
            <a:ext cx="4033240" cy="355809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>
            <a:off x="8460432" y="3212976"/>
            <a:ext cx="504848" cy="2350580"/>
          </a:xfrm>
          <a:prstGeom prst="downArrow">
            <a:avLst/>
          </a:prstGeom>
          <a:solidFill>
            <a:srgbClr val="D41CB1"/>
          </a:solidFill>
          <a:ln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-36513" y="-17093"/>
            <a:ext cx="5328593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107504" y="115866"/>
            <a:ext cx="4921570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甄選入學</a:t>
            </a:r>
            <a:r>
              <a:rPr kumimoji="0"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簡章查詢</a:t>
            </a:r>
            <a:r>
              <a:rPr kumimoji="0" lang="en-US" altLang="zh-TW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(</a:t>
            </a:r>
            <a:r>
              <a:rPr kumimoji="0"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示例</a:t>
            </a:r>
            <a:r>
              <a:rPr kumimoji="0" lang="en-US" altLang="zh-TW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)</a:t>
            </a:r>
            <a:endParaRPr kumimoji="0" lang="zh-TW" altLang="en-US" sz="24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2526531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>
                <a:srgbClr val="3796BF"/>
              </a:buClr>
              <a:buFont typeface="Oswald"/>
              <a:buNone/>
            </a:pP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簡報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大綱</a:t>
            </a:r>
          </a:p>
        </p:txBody>
      </p:sp>
      <p:sp>
        <p:nvSpPr>
          <p:cNvPr id="19459" name="內容版面配置區 2"/>
          <p:cNvSpPr txBox="1">
            <a:spLocks noGrp="1"/>
          </p:cNvSpPr>
          <p:nvPr>
            <p:ph idx="1"/>
          </p:nvPr>
        </p:nvSpPr>
        <p:spPr>
          <a:xfrm>
            <a:off x="1259632" y="1600200"/>
            <a:ext cx="7427168" cy="2764903"/>
          </a:xfrm>
          <a:prstGeom prst="rect">
            <a:avLst/>
          </a:prstGeo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四技二專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考試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招生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簡介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四技二專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主要聯合招生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管道介紹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四技二專其他招生管道介紹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考招資訊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692696"/>
            <a:ext cx="9021497" cy="61806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752" y="1751632"/>
            <a:ext cx="2267743" cy="310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915815" y="1228329"/>
            <a:ext cx="414517" cy="1383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28294" y="2606313"/>
            <a:ext cx="2867842" cy="322596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45074" y="1117483"/>
            <a:ext cx="3079062" cy="13866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904461" y="1249640"/>
            <a:ext cx="437394" cy="1152128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472430" y="1243278"/>
            <a:ext cx="437394" cy="1152128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813170" y="5325942"/>
            <a:ext cx="995927" cy="28616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4121" y="3377391"/>
            <a:ext cx="2016224" cy="31378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77271" y="4437112"/>
            <a:ext cx="2016224" cy="360040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77271" y="2711374"/>
            <a:ext cx="2016224" cy="330400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656858" y="692696"/>
            <a:ext cx="1482193" cy="432048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292081" y="2993422"/>
            <a:ext cx="3096343" cy="2168843"/>
          </a:xfrm>
          <a:prstGeom prst="roundRect">
            <a:avLst>
              <a:gd name="adj" fmla="val 10943"/>
            </a:avLst>
          </a:prstGeom>
          <a:solidFill>
            <a:srgbClr val="CCFFFF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篩選倍率、預計甄試人數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備審資料上傳日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專題製作學習成果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必繳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其他有利文件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選繳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學業成績、證照加分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甄試日期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到校面試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二階成績計算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33491" y="3425248"/>
            <a:ext cx="1703821" cy="9629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164288" y="5877272"/>
            <a:ext cx="1979712" cy="216024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306025" y="6036889"/>
            <a:ext cx="1681799" cy="206813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-36513" y="-17093"/>
            <a:ext cx="5328593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107504" y="115866"/>
            <a:ext cx="4921570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甄選入學</a:t>
            </a:r>
            <a:r>
              <a:rPr kumimoji="0"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簡章分則</a:t>
            </a:r>
            <a:r>
              <a:rPr kumimoji="0" lang="en-US" altLang="zh-TW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(</a:t>
            </a:r>
            <a:r>
              <a:rPr kumimoji="0"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示例</a:t>
            </a:r>
            <a:r>
              <a:rPr kumimoji="0" lang="en-US" altLang="zh-TW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)</a:t>
            </a:r>
            <a:endParaRPr kumimoji="0" lang="zh-TW" altLang="en-US" sz="24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14863" y="1449899"/>
            <a:ext cx="38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spc="-3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13170" y="1190332"/>
            <a:ext cx="38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spc="-3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13789" y="2680627"/>
            <a:ext cx="38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spc="-3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52139" y="2526708"/>
            <a:ext cx="38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spc="-30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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01821" y="3723665"/>
            <a:ext cx="38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spc="-30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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13789" y="3330025"/>
            <a:ext cx="38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spc="-30" dirty="0">
                <a:solidFill>
                  <a:schemeClr val="accent6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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97949" y="749723"/>
            <a:ext cx="386003" cy="262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2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altLang="zh-TW" kern="0" spc="-3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</a:t>
            </a:r>
            <a:endParaRPr lang="zh-TW" altLang="zh-TW" kern="1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16932" y="4998714"/>
            <a:ext cx="38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spc="-30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</a:t>
            </a:r>
            <a:endParaRPr lang="zh-TW" alt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內容版面配置區 2"/>
          <p:cNvSpPr txBox="1">
            <a:spLocks noGrp="1"/>
          </p:cNvSpPr>
          <p:nvPr>
            <p:ph idx="1"/>
          </p:nvPr>
        </p:nvSpPr>
        <p:spPr>
          <a:xfrm>
            <a:off x="1619672" y="1268760"/>
            <a:ext cx="7067128" cy="5400600"/>
          </a:xfrm>
        </p:spPr>
        <p:txBody>
          <a:bodyPr anchor="t"/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高中應屆普通科、五專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3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年級生：不可報名四技甄選</a:t>
            </a:r>
            <a:endParaRPr lang="en-US" altLang="zh-TW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綜高應屆畢業生截至高三上學期，須修畢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25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學分以上專門學程，即可報名甄選入學。</a:t>
            </a: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p"/>
            </a:pP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簡章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「競賽類別優勝名次及證照等級優待加分標準表」，若同時持有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項以上者，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限選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項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優待加分。</a:t>
            </a: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請妥善保管通行碼，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考生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上網查詢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各系組第二階段指定項目甄試日期及內容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如面試、書面資料、專題製作成果審查或術科實作測驗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即使只有獲得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個正取或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個備取志願的考生，仍然必須上網登記就讀志願序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，否則將視同放棄錄取資格，不予分發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p"/>
            </a:pPr>
            <a:r>
              <a:rPr lang="zh-TW" altLang="en-US" b="1" dirty="0"/>
              <a:t>為提供逆境向上且具強烈學習熱忱的經濟弱勢學生更多升學</a:t>
            </a:r>
            <a:r>
              <a:rPr lang="zh-TW" altLang="en-US" b="1" dirty="0" smtClean="0"/>
              <a:t>機會，</a:t>
            </a:r>
            <a:r>
              <a:rPr lang="zh-TW" altLang="en-US" b="1" dirty="0">
                <a:solidFill>
                  <a:srgbClr val="C00000"/>
                </a:solidFill>
              </a:rPr>
              <a:t>增列「低收或中低收入戶考生」</a:t>
            </a:r>
            <a:r>
              <a:rPr lang="zh-TW" altLang="en-US" b="1" dirty="0" smtClean="0">
                <a:solidFill>
                  <a:srgbClr val="C00000"/>
                </a:solidFill>
              </a:rPr>
              <a:t>名額</a:t>
            </a:r>
            <a:r>
              <a:rPr lang="zh-TW" altLang="en-US" b="1" dirty="0" smtClean="0"/>
              <a:t>，符合資格者，除享有報名</a:t>
            </a:r>
            <a:r>
              <a:rPr lang="zh-TW" altLang="en-US" b="1" dirty="0"/>
              <a:t>費</a:t>
            </a:r>
            <a:r>
              <a:rPr lang="zh-TW" altLang="en-US" b="1" dirty="0" smtClean="0"/>
              <a:t>減免，還</a:t>
            </a:r>
            <a:r>
              <a:rPr lang="zh-TW" altLang="en-US" b="1" dirty="0"/>
              <a:t>多了</a:t>
            </a:r>
            <a:r>
              <a:rPr lang="zh-TW" altLang="en-US" b="1" dirty="0" smtClean="0"/>
              <a:t>錄取機會。</a:t>
            </a:r>
            <a:endParaRPr lang="zh-TW" altLang="en-US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36512" y="-17093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15866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注意事項</a:t>
            </a:r>
            <a:endParaRPr kumimoji="0" lang="zh-TW" altLang="en-US" sz="24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342188" cy="1656185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日間部聯合登記分發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685800" y="4599538"/>
            <a:ext cx="7126560" cy="1781790"/>
          </a:xfrm>
        </p:spPr>
        <p:txBody>
          <a:bodyPr/>
          <a:lstStyle/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  <a:buSzTx/>
            </a:pPr>
            <a:r>
              <a:rPr kumimoji="1" lang="en-US" altLang="zh-TW" sz="2800" b="1" kern="1200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2"/>
              </a:rPr>
              <a:t>https://www.jctv.ntut.edu.tw/union42/</a:t>
            </a:r>
            <a:endParaRPr kumimoji="1" lang="en-US" altLang="zh-TW" sz="2800" b="1" kern="1200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0" b="9141"/>
          <a:stretch/>
        </p:blipFill>
        <p:spPr>
          <a:xfrm>
            <a:off x="7017644" y="4338305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 txBox="1">
            <a:spLocks noGrp="1"/>
          </p:cNvSpPr>
          <p:nvPr>
            <p:ph idx="1"/>
          </p:nvPr>
        </p:nvSpPr>
        <p:spPr>
          <a:xfrm>
            <a:off x="2960225" y="1052736"/>
            <a:ext cx="5932255" cy="5616624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專業群科、綜高學程、非應屆普通科及同等學力考生。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應屆高中普通科不可報名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)</a:t>
            </a:r>
          </a:p>
          <a:p>
            <a:pPr>
              <a:spcBef>
                <a:spcPts val="0"/>
              </a:spcBef>
            </a:pPr>
            <a:endParaRPr lang="zh-TW" altLang="en-US" sz="16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r>
              <a:rPr lang="en-US" altLang="zh-TW" sz="1600" b="1" dirty="0" smtClean="0">
                <a:solidFill>
                  <a:schemeClr val="tx1"/>
                </a:solidFill>
                <a:latin typeface="+mn-ea"/>
              </a:rPr>
              <a:t>17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據點發售紙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本招生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簡章，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亦可網頁下載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600" b="1" dirty="0" smtClean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latin typeface="+mn-ea"/>
            </a:endParaRPr>
          </a:p>
          <a:p>
            <a:pPr>
              <a:spcBef>
                <a:spcPts val="0"/>
              </a:spcBef>
            </a:pP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由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</a:rPr>
              <a:t>統測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「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總分數非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0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分者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」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</a:rPr>
              <a:t>修訂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為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</a:rPr>
              <a:t>「統測原始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成績有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2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科目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含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以上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0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分，不得登記參加一般生名額之校系科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組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、學程分發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</a:rPr>
              <a:t>。」</a:t>
            </a:r>
            <a:endParaRPr lang="zh-TW" altLang="en-US" sz="1600" b="1" dirty="0">
              <a:solidFill>
                <a:srgbClr val="C00000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 smtClean="0">
                <a:solidFill>
                  <a:srgbClr val="0070C0"/>
                </a:solidFill>
                <a:latin typeface="+mn-ea"/>
              </a:rPr>
              <a:t>可</a:t>
            </a:r>
            <a:r>
              <a:rPr lang="zh-TW" altLang="en-US" sz="1600" b="1" dirty="0">
                <a:solidFill>
                  <a:srgbClr val="0070C0"/>
                </a:solidFill>
                <a:latin typeface="+mn-ea"/>
              </a:rPr>
              <a:t>選填</a:t>
            </a:r>
            <a:r>
              <a:rPr lang="en-US" altLang="zh-TW" sz="1600" b="1" dirty="0">
                <a:solidFill>
                  <a:srgbClr val="0070C0"/>
                </a:solidFill>
                <a:latin typeface="+mn-ea"/>
              </a:rPr>
              <a:t>199</a:t>
            </a:r>
            <a:r>
              <a:rPr lang="zh-TW" altLang="en-US" sz="1600" b="1" dirty="0">
                <a:solidFill>
                  <a:srgbClr val="0070C0"/>
                </a:solidFill>
                <a:latin typeface="+mn-ea"/>
              </a:rPr>
              <a:t>個志願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，只能選填與統測類別相同的志願，「依照自己的就讀意願順序填寫」、「儘量選填志願」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填志願的原則：</a:t>
            </a:r>
            <a:endParaRPr lang="en-US" altLang="zh-TW" sz="1600" b="1" dirty="0">
              <a:solidFill>
                <a:srgbClr val="C00000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夢幻的想唸的填前面、應該會上的填中間、保險的填後面</a:t>
            </a:r>
            <a:endParaRPr lang="en-US" altLang="zh-TW" sz="1600" b="1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600" b="1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第一志願一定是自己最想讀的志願</a:t>
            </a:r>
            <a:endParaRPr lang="en-US" altLang="zh-TW" sz="1600" b="1" dirty="0">
              <a:solidFill>
                <a:srgbClr val="0070C0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志願填好填滿、越多越好</a:t>
            </a:r>
            <a:endParaRPr lang="en-US" altLang="zh-TW" sz="1600" b="1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各校系採計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彈性權重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，共同科目加權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1~2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倍、專業科目加權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2~3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倍，總分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700~1,100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分。</a:t>
            </a:r>
            <a:endParaRPr lang="en-US" altLang="zh-TW" sz="16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完全採計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統測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國文、英文、 數學、專業科目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一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、專業科目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二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5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科成績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，依考生成績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高低及志願序依序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分發。</a:t>
            </a:r>
            <a:endParaRPr lang="en-US" altLang="zh-TW" sz="16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36512" y="-1"/>
            <a:ext cx="5256584" cy="1052737"/>
          </a:xfrm>
          <a:prstGeom prst="homePlate">
            <a:avLst/>
          </a:prstGeom>
          <a:solidFill>
            <a:srgbClr val="ECF8C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3" y="115866"/>
            <a:ext cx="4855061" cy="792854"/>
          </a:xfrm>
          <a:prstGeom prst="homePlate">
            <a:avLst/>
          </a:prstGeom>
          <a:solidFill>
            <a:srgbClr val="DCF28A"/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聯合登記分發</a:t>
            </a:r>
            <a:r>
              <a:rPr kumimoji="0" lang="zh-TW" altLang="en-US" sz="2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簡介</a:t>
            </a:r>
            <a:endParaRPr kumimoji="0" lang="zh-TW" altLang="en-US" sz="2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522920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成績計算  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664" y="6021288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7664" y="176352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簡章發售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47664" y="3491716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47664" y="1124744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11076" y="2308229"/>
            <a:ext cx="493538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變革：登記最低標準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科以上不得為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 rot="21055385">
            <a:off x="724872" y="2442321"/>
            <a:ext cx="2105968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6397" y="4057848"/>
            <a:ext cx="2129339" cy="1021556"/>
          </a:xfrm>
          <a:prstGeom prst="wedgeRoundRectCallout">
            <a:avLst>
              <a:gd name="adj1" fmla="val 41060"/>
              <a:gd name="adj2" fmla="val 65497"/>
              <a:gd name="adj3" fmla="val 16667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受權重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影響，各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最低錄取分數無法均一比較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24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469018" y="1484784"/>
            <a:ext cx="5904582" cy="45568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未報名甄選／甄選落榜／甄選上了卻不想唸或沒辦法唸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475656" y="3645024"/>
            <a:ext cx="5904582" cy="4277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個別報名繳費（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7/13~7/19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1475656" y="4360067"/>
            <a:ext cx="5904582" cy="407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網路選填志願（</a:t>
            </a:r>
            <a:r>
              <a:rPr lang="en-US" altLang="zh-TW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7/22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~7/27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1475656" y="5113452"/>
            <a:ext cx="5904582" cy="446416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分發結果放榜 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8/3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2779" name="Rectangle 19"/>
          <p:cNvSpPr>
            <a:spLocks noChangeArrowheads="1"/>
          </p:cNvSpPr>
          <p:nvPr/>
        </p:nvSpPr>
        <p:spPr bwMode="auto">
          <a:xfrm>
            <a:off x="1475656" y="5886738"/>
            <a:ext cx="5904582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依錄取學校寄來的通知單至錄取學校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報到或註冊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781" name="Text Box 22"/>
          <p:cNvSpPr txBox="1">
            <a:spLocks noChangeArrowheads="1"/>
          </p:cNvSpPr>
          <p:nvPr/>
        </p:nvSpPr>
        <p:spPr bwMode="auto">
          <a:xfrm>
            <a:off x="4643934" y="5538528"/>
            <a:ext cx="1251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dirty="0"/>
              <a:t>錄取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3" y="2242681"/>
            <a:ext cx="7266097" cy="373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特種生、中低或低收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資格審查登錄（學校集體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5/10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、個人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5/20~6/9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79047" y="2924944"/>
            <a:ext cx="5897870" cy="4128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公告資格審查結果（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/29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7380239" y="5331069"/>
            <a:ext cx="631822" cy="5137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370711" y="4813876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摃龜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8012061" y="4509120"/>
            <a:ext cx="1079724" cy="12056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TW"/>
            </a:defPPr>
            <a:lvl1pPr algn="ctr" eaLnBrk="1" hangingPunct="1"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參加</a:t>
            </a:r>
            <a:endParaRPr lang="en-US" altLang="zh-TW" dirty="0"/>
          </a:p>
          <a:p>
            <a:r>
              <a:rPr lang="zh-TW" altLang="en-US" dirty="0"/>
              <a:t>日間部</a:t>
            </a:r>
            <a:endParaRPr lang="en-US" altLang="zh-TW" dirty="0"/>
          </a:p>
          <a:p>
            <a:r>
              <a:rPr lang="zh-TW" altLang="en-US" dirty="0"/>
              <a:t>進修部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各校獨招</a:t>
            </a: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4427984" y="1988840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4427984" y="2636912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4427984" y="3337772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4427984" y="4072803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4427984" y="4813876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4427984" y="5538528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 txBox="1">
            <a:spLocks/>
          </p:cNvSpPr>
          <p:nvPr/>
        </p:nvSpPr>
        <p:spPr>
          <a:xfrm>
            <a:off x="-36512" y="-1"/>
            <a:ext cx="5931996" cy="1052737"/>
          </a:xfrm>
          <a:prstGeom prst="homePlate">
            <a:avLst/>
          </a:prstGeom>
          <a:solidFill>
            <a:srgbClr val="ECF8C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31" name="標題 1"/>
          <p:cNvSpPr txBox="1">
            <a:spLocks/>
          </p:cNvSpPr>
          <p:nvPr/>
        </p:nvSpPr>
        <p:spPr>
          <a:xfrm>
            <a:off x="107503" y="115866"/>
            <a:ext cx="5478882" cy="792854"/>
          </a:xfrm>
          <a:prstGeom prst="homePlate">
            <a:avLst/>
          </a:prstGeom>
          <a:solidFill>
            <a:srgbClr val="DCF28A"/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聯合登記分發</a:t>
            </a:r>
            <a:r>
              <a:rPr kumimoji="0" lang="zh-TW" altLang="en-US" sz="2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招生流程</a:t>
            </a:r>
            <a:endParaRPr kumimoji="0" lang="zh-TW" altLang="en-US" sz="2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07503" y="3475393"/>
            <a:ext cx="2129339" cy="1021556"/>
          </a:xfrm>
          <a:prstGeom prst="wedgeRoundRectCallout">
            <a:avLst>
              <a:gd name="adj1" fmla="val 41060"/>
              <a:gd name="adj2" fmla="val 65497"/>
              <a:gd name="adj3" fmla="val 16667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受其他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管道增額或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缺額影響，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記得查詢最新名額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7203" y="2655800"/>
            <a:ext cx="7774632" cy="15464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科技校院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繁星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計畫聯合推薦甄選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4599539"/>
            <a:ext cx="6910536" cy="1046400"/>
          </a:xfrm>
        </p:spPr>
        <p:txBody>
          <a:bodyPr/>
          <a:lstStyle/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226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http://www.jctv.ntut.edu.tw/star/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1" b="9141"/>
          <a:stretch/>
        </p:blipFill>
        <p:spPr>
          <a:xfrm>
            <a:off x="7020272" y="4365104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內容版面配置區 2"/>
          <p:cNvSpPr txBox="1">
            <a:spLocks noGrp="1"/>
          </p:cNvSpPr>
          <p:nvPr>
            <p:ph idx="1"/>
          </p:nvPr>
        </p:nvSpPr>
        <p:spPr>
          <a:xfrm>
            <a:off x="2962282" y="1217966"/>
            <a:ext cx="6074214" cy="5640034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限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應屆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專業群科或修畢專門學程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25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學分以上之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畢業生</a:t>
            </a:r>
            <a:endParaRPr lang="en-US" altLang="zh-TW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tx1"/>
                </a:solidFill>
                <a:latin typeface="+mn-ea"/>
                <a:sym typeface="Roboto Condensed"/>
              </a:rPr>
              <a:t>全程就讀同一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所學校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在校學業成績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截至高三上學期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排名在全科組或學程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前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以內者。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各校明訂遴選辦法及程序，</a:t>
            </a:r>
            <a:r>
              <a:rPr lang="zh-TW" altLang="en-US" b="1" dirty="0">
                <a:solidFill>
                  <a:schemeClr val="tx1"/>
                </a:solidFill>
                <a:latin typeface="+mn-ea"/>
                <a:sym typeface="Roboto Condensed"/>
              </a:rPr>
              <a:t>至多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sym typeface="Roboto Condensed"/>
              </a:rPr>
              <a:t>推薦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sym typeface="Roboto Condensed"/>
              </a:rPr>
              <a:t>15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  <a:sym typeface="Roboto Condensed"/>
              </a:rPr>
              <a:t>考生依所就讀系科歸屬群別及不分群之志願，至多填寫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sym typeface="Roboto Condensed"/>
              </a:rPr>
              <a:t>25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sym typeface="Roboto Condensed"/>
              </a:rPr>
              <a:t>個志願</a:t>
            </a:r>
            <a:endParaRPr lang="en-US" altLang="zh-TW" b="1" dirty="0">
              <a:solidFill>
                <a:srgbClr val="C00000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繁星錄取生無論放棄與否，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一律不得報名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四技二專甄選入學招生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考生在選填志願時可謹慎考量，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無意願就讀之招生校系請勿選填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+mn-ea"/>
              </a:rPr>
            </a:b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以往繁星錄取生放棄情況嚴重，不但排擠其他有意願就讀學生的機會，也造成資源浪費，故比照大學繁星推薦入學規定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)</a:t>
            </a:r>
            <a:endParaRPr lang="zh-TW" altLang="en-US" sz="16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技高通常會鼓勵學生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「試試看」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繁星可以申請到哪個校系，但分發後學生卻不想就讀，因而放棄。這樣一來，也損失報名甄選的機會了！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22122" y="2915652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2122" y="3491716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33580" y="1217966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-36512" y="-1"/>
            <a:ext cx="4608512" cy="105273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07504" y="115866"/>
            <a:ext cx="4256492" cy="79285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Oswald"/>
              </a:rPr>
              <a:t>科技繁星</a:t>
            </a:r>
            <a:r>
              <a:rPr kumimoji="0"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107504" y="4869160"/>
            <a:ext cx="2866236" cy="1634490"/>
          </a:xfrm>
          <a:prstGeom prst="wedgeRoundRectCallout">
            <a:avLst>
              <a:gd name="adj1" fmla="val 53101"/>
              <a:gd name="adj2" fmla="val -8047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56%</a:t>
            </a: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後，放棄人數減少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%(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實施第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82.4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</a:p>
          <a:p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報到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內容版面配置區 2"/>
          <p:cNvSpPr txBox="1">
            <a:spLocks noGrp="1"/>
          </p:cNvSpPr>
          <p:nvPr>
            <p:ph idx="1"/>
          </p:nvPr>
        </p:nvSpPr>
        <p:spPr>
          <a:xfrm>
            <a:off x="3001908" y="1268760"/>
            <a:ext cx="6142092" cy="1872208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依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7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項比序</a:t>
            </a: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排名順序進行分發作業</a:t>
            </a:r>
            <a:endParaRPr lang="en-US" altLang="zh-TW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58775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學業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群名次百分比</a:t>
            </a:r>
            <a:endParaRPr lang="en-US" altLang="zh-TW" sz="16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 marL="358775" indent="-342900">
              <a:spcBef>
                <a:spcPts val="0"/>
              </a:spcBef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2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專業及實習科目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群名次百分比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3-5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英文、國文、數學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群名次百分比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6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：「競賽、證照及語文能力檢定」之總合成績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>
              <a:spcBef>
                <a:spcPts val="0"/>
              </a:spcBef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第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7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序：</a:t>
            </a:r>
            <a:r>
              <a:rPr lang="zh-TW" altLang="en-US" sz="1600" b="1" spc="-150" dirty="0">
                <a:solidFill>
                  <a:schemeClr val="tx1"/>
                </a:solidFill>
                <a:latin typeface="+mn-ea"/>
              </a:rPr>
              <a:t>「學校幹部、志工、社會服務及社團參與」之總合成績</a:t>
            </a:r>
            <a:endParaRPr lang="zh-TW" altLang="en-US" sz="1600" b="1" spc="-150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126876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4" y="2766447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四輪分發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-36512" y="-1"/>
            <a:ext cx="4608512" cy="105273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07504" y="115866"/>
            <a:ext cx="4256492" cy="79285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Oswald"/>
              </a:rPr>
              <a:t>科技繁星</a:t>
            </a:r>
            <a:r>
              <a:rPr kumimoji="0"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1" name="內容版面配置區 2"/>
          <p:cNvSpPr txBox="1">
            <a:spLocks noGrp="1"/>
          </p:cNvSpPr>
          <p:nvPr>
            <p:ph idx="1"/>
          </p:nvPr>
        </p:nvSpPr>
        <p:spPr>
          <a:xfrm>
            <a:off x="1785938" y="3200316"/>
            <a:ext cx="7335795" cy="3144109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依考生各項成績比序排名、選填志願及各技高推薦順序，進行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四輪分發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錄取作業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265113" indent="-265113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0070C0"/>
                </a:solidFill>
                <a:latin typeface="+mn-ea"/>
              </a:rPr>
              <a:t>第一輪分發：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取各推薦學校之考生比序名次第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位（即各校第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名）進行分發，且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單一科技校院錄取同一校考生至多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名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。</a:t>
            </a:r>
          </a:p>
          <a:p>
            <a:pPr marL="265113">
              <a:lnSpc>
                <a:spcPts val="1600"/>
              </a:lnSpc>
              <a:spcBef>
                <a:spcPts val="60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n-ea"/>
              </a:rPr>
              <a:t>**若於首輪分發，倘有考生未獲分發錄取之技高，僅由該校原訂於第二輪分發之考生優先參與第一輪遞補分發，此項遞補不改變原先已獲分發考生之錄取結果。</a:t>
            </a:r>
          </a:p>
          <a:p>
            <a:pPr marL="265113" indent="-265113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0070C0"/>
                </a:solidFill>
                <a:latin typeface="+mn-ea"/>
              </a:rPr>
              <a:t>第二、三輪分發：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取各推薦學校之考生比序名次第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位（即各校第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名）進行分發，且各科技校院錄取單一技高考生至多各</a:t>
            </a:r>
            <a:r>
              <a:rPr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名。</a:t>
            </a:r>
          </a:p>
          <a:p>
            <a:pPr marL="265113" indent="-265113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0070C0"/>
                </a:solidFill>
                <a:latin typeface="+mn-ea"/>
              </a:rPr>
              <a:t>第四輪分發：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未參與前三輪分發之推薦考生，依照比序名次進行第四輪分發，且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各科技校院錄取單一技高考生至多再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2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名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785938" y="6151300"/>
            <a:ext cx="6474166" cy="64698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四輪分發避免部分技高寡占繁星名額，提升各技高推薦學生分發錄取國立科大之機會，使偏鄉地區技高優秀學生增加在地就讀之意願。</a:t>
            </a:r>
            <a:endParaRPr lang="en-US" altLang="zh-TW" sz="1600" b="1" dirty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1253580" y="1433513"/>
            <a:ext cx="5329088" cy="5048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學校登錄被推薦考生基本資料（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2/25~3/16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253580" y="2204864"/>
            <a:ext cx="5329088" cy="741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被推薦考生網路報名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及學校集體郵寄報名表件（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3/17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~3/24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>
            <a:off x="3924572" y="1938338"/>
            <a:ext cx="0" cy="266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1253580" y="3933304"/>
            <a:ext cx="5329088" cy="4333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網路選填志願（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4/29~5/5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7353" name="Rectangle 8"/>
          <p:cNvSpPr>
            <a:spLocks noChangeArrowheads="1"/>
          </p:cNvSpPr>
          <p:nvPr/>
        </p:nvSpPr>
        <p:spPr bwMode="auto">
          <a:xfrm>
            <a:off x="1253580" y="4653384"/>
            <a:ext cx="5329088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</a:p>
        </p:txBody>
      </p:sp>
      <p:sp>
        <p:nvSpPr>
          <p:cNvPr id="57355" name="Text Box 17"/>
          <p:cNvSpPr txBox="1">
            <a:spLocks noChangeArrowheads="1"/>
          </p:cNvSpPr>
          <p:nvPr/>
        </p:nvSpPr>
        <p:spPr bwMode="auto">
          <a:xfrm>
            <a:off x="6593085" y="4544349"/>
            <a:ext cx="17462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sz="1600" b="1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dirty="0"/>
              <a:t>分發結果未錄取</a:t>
            </a:r>
          </a:p>
        </p:txBody>
      </p:sp>
      <p:sp>
        <p:nvSpPr>
          <p:cNvPr id="57356" name="Line 18"/>
          <p:cNvSpPr>
            <a:spLocks noChangeShapeType="1"/>
          </p:cNvSpPr>
          <p:nvPr/>
        </p:nvSpPr>
        <p:spPr bwMode="auto">
          <a:xfrm>
            <a:off x="8244780" y="4882903"/>
            <a:ext cx="0" cy="1355972"/>
          </a:xfrm>
          <a:prstGeom prst="line">
            <a:avLst/>
          </a:prstGeom>
          <a:ln w="57150">
            <a:headEnd/>
            <a:tailEnd type="triangle" w="med" len="med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357" name="Line 20"/>
          <p:cNvSpPr>
            <a:spLocks noChangeShapeType="1"/>
          </p:cNvSpPr>
          <p:nvPr/>
        </p:nvSpPr>
        <p:spPr bwMode="auto">
          <a:xfrm>
            <a:off x="6582668" y="4882903"/>
            <a:ext cx="1697830" cy="0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358" name="Text Box 23"/>
          <p:cNvSpPr txBox="1">
            <a:spLocks noChangeArrowheads="1"/>
          </p:cNvSpPr>
          <p:nvPr/>
        </p:nvSpPr>
        <p:spPr bwMode="auto">
          <a:xfrm>
            <a:off x="7668517" y="6224139"/>
            <a:ext cx="1223963" cy="589237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TW"/>
            </a:defPPr>
            <a:lvl1pPr algn="ctr" eaLnBrk="1" hangingPunct="1"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下一管道</a:t>
            </a:r>
          </a:p>
        </p:txBody>
      </p:sp>
      <p:sp>
        <p:nvSpPr>
          <p:cNvPr id="57360" name="Rectangle 7"/>
          <p:cNvSpPr>
            <a:spLocks noChangeArrowheads="1"/>
          </p:cNvSpPr>
          <p:nvPr/>
        </p:nvSpPr>
        <p:spPr bwMode="auto">
          <a:xfrm>
            <a:off x="1253580" y="3213224"/>
            <a:ext cx="5329088" cy="433388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網路查詢考生排名（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4/20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7361" name="Line 9"/>
          <p:cNvSpPr>
            <a:spLocks noChangeShapeType="1"/>
          </p:cNvSpPr>
          <p:nvPr/>
        </p:nvSpPr>
        <p:spPr bwMode="auto">
          <a:xfrm>
            <a:off x="3917504" y="5128767"/>
            <a:ext cx="5828" cy="38920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253580" y="5517976"/>
            <a:ext cx="5329088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聲明放棄錄取資格截止期限（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5/17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7363" name="Line 20"/>
          <p:cNvSpPr>
            <a:spLocks noChangeShapeType="1"/>
          </p:cNvSpPr>
          <p:nvPr/>
        </p:nvSpPr>
        <p:spPr bwMode="auto">
          <a:xfrm>
            <a:off x="6582668" y="5752656"/>
            <a:ext cx="1662112" cy="0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364" name="Text Box 17"/>
          <p:cNvSpPr txBox="1">
            <a:spLocks noChangeArrowheads="1"/>
          </p:cNvSpPr>
          <p:nvPr/>
        </p:nvSpPr>
        <p:spPr bwMode="auto">
          <a:xfrm>
            <a:off x="6582668" y="5414102"/>
            <a:ext cx="13023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sz="1600" b="1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dirty="0"/>
              <a:t>已辦理放棄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3923952" y="3646612"/>
            <a:ext cx="0" cy="266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3923332" y="4366691"/>
            <a:ext cx="0" cy="266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924572" y="2924944"/>
            <a:ext cx="0" cy="266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-36512" y="-1"/>
            <a:ext cx="4911683" cy="105273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107503" y="115866"/>
            <a:ext cx="4536505" cy="79285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Oswald"/>
              </a:rPr>
              <a:t>科技繁星</a:t>
            </a:r>
            <a:r>
              <a:rPr kumimoji="0"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Oswald"/>
              </a:rPr>
              <a:t>招生流程圖</a:t>
            </a:r>
            <a:endParaRPr kumimoji="0"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7" name="直線圖說文字 1 (加上框線和強調線) 26"/>
          <p:cNvSpPr/>
          <p:nvPr/>
        </p:nvSpPr>
        <p:spPr>
          <a:xfrm>
            <a:off x="6948264" y="1938338"/>
            <a:ext cx="2161976" cy="2031325"/>
          </a:xfrm>
          <a:prstGeom prst="accentBorderCallout1">
            <a:avLst>
              <a:gd name="adj1" fmla="val 82303"/>
              <a:gd name="adj2" fmla="val -4240"/>
              <a:gd name="adj3" fmla="val 109024"/>
              <a:gd name="adj4" fmla="val -74548"/>
            </a:avLst>
          </a:prstGeom>
          <a:solidFill>
            <a:srgbClr val="E7E7FF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繁星填志願</a:t>
            </a:r>
            <a:r>
              <a:rPr kumimoji="0" lang="zh-TW" altLang="en-US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結束日</a:t>
            </a:r>
            <a:r>
              <a:rPr kumimoji="0" lang="en-US" altLang="zh-TW" sz="1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(5/5)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延至統測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(5/2)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後，學生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</a:rPr>
              <a:t>可估算統測成績優劣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，或思考</a:t>
            </a:r>
            <a:r>
              <a:rPr kumimoji="0" lang="zh-TW" altLang="en-US" b="1" dirty="0">
                <a:solidFill>
                  <a:prstClr val="black"/>
                </a:solidFill>
                <a:latin typeface="+mn-ea"/>
                <a:ea typeface="+mn-ea"/>
              </a:rPr>
              <a:t>繁星錄取生不得報名甄選入學等因素</a:t>
            </a:r>
            <a:r>
              <a:rPr kumimoji="0" lang="zh-TW" altLang="en-US" b="1" dirty="0" smtClean="0">
                <a:solidFill>
                  <a:prstClr val="black"/>
                </a:solidFill>
                <a:latin typeface="+mn-ea"/>
                <a:ea typeface="+mn-ea"/>
              </a:rPr>
              <a:t>，</a:t>
            </a:r>
            <a:r>
              <a:rPr kumimoji="0" lang="zh-TW" altLang="en-US" b="1" dirty="0" smtClean="0">
                <a:solidFill>
                  <a:srgbClr val="C00000"/>
                </a:solidFill>
                <a:latin typeface="+mn-ea"/>
                <a:ea typeface="+mn-ea"/>
              </a:rPr>
              <a:t>謹慎</a:t>
            </a:r>
            <a:r>
              <a:rPr kumimoji="0"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選填繁星志願</a:t>
            </a:r>
            <a:r>
              <a:rPr kumimoji="0" lang="zh-TW" altLang="en-US" b="1" dirty="0">
                <a:solidFill>
                  <a:prstClr val="black"/>
                </a:solidFill>
                <a:latin typeface="+mn-ea"/>
                <a:ea typeface="+mn-ea"/>
              </a:rPr>
              <a:t>。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94403" y="4561823"/>
            <a:ext cx="2129339" cy="1021556"/>
          </a:xfrm>
          <a:prstGeom prst="wedgeRoundRectCallout">
            <a:avLst>
              <a:gd name="adj1" fmla="val 41060"/>
              <a:gd name="adj2" fmla="val 65497"/>
              <a:gd name="adj3" fmla="val 16667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不想讀要記得放棄，還可以參加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喔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560840" cy="2232248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四技日間部</a:t>
            </a: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申請</a:t>
            </a: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  <a:r>
              <a:rPr lang="en-US" altLang="zh-TW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/>
            </a:r>
            <a:br>
              <a:rPr lang="en-US" altLang="zh-TW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聯合招生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招收高中生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)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Oswald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4599539"/>
            <a:ext cx="7486600" cy="1046400"/>
          </a:xfrm>
        </p:spPr>
        <p:txBody>
          <a:bodyPr/>
          <a:lstStyle/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214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https://www.jctv.ntut.edu.tw/caac/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1" b="9141"/>
          <a:stretch/>
        </p:blipFill>
        <p:spPr>
          <a:xfrm>
            <a:off x="6948264" y="4365104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 txBox="1">
            <a:spLocks noGrp="1"/>
          </p:cNvSpPr>
          <p:nvPr>
            <p:ph type="ctrTitle"/>
          </p:nvPr>
        </p:nvSpPr>
        <p:spPr>
          <a:xfrm>
            <a:off x="1295636" y="2276872"/>
            <a:ext cx="6552728" cy="192603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 typeface="Oswald"/>
              <a:buNone/>
            </a:pPr>
            <a:r>
              <a:rPr lang="zh-TW" altLang="en-US" sz="5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Oswald"/>
              </a:rPr>
              <a:t>四技二專</a:t>
            </a:r>
            <a:r>
              <a:rPr lang="en-US" altLang="zh-TW" sz="5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Oswald"/>
              </a:rPr>
              <a:t/>
            </a:r>
            <a:br>
              <a:rPr lang="en-US" altLang="zh-TW" sz="5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Oswald"/>
              </a:rPr>
            </a:br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Oswald"/>
              </a:rPr>
              <a:t>考試</a:t>
            </a:r>
            <a:r>
              <a:rPr lang="zh-TW" altLang="en-US" sz="5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Oswald"/>
              </a:rPr>
              <a:t>及</a:t>
            </a:r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Oswald"/>
              </a:rPr>
              <a:t>招生</a:t>
            </a:r>
            <a:r>
              <a:rPr lang="zh-TW" altLang="en-US" sz="5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Oswald"/>
              </a:rPr>
              <a:t>簡介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內容版面配置區 2"/>
          <p:cNvSpPr txBox="1">
            <a:spLocks noGrp="1"/>
          </p:cNvSpPr>
          <p:nvPr>
            <p:ph idx="1"/>
          </p:nvPr>
        </p:nvSpPr>
        <p:spPr>
          <a:xfrm>
            <a:off x="2915816" y="1119485"/>
            <a:ext cx="5976664" cy="4824536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限已參加當學年度大學學</a:t>
            </a:r>
            <a:r>
              <a:rPr lang="zh-TW" altLang="en-US" sz="1800" b="1" dirty="0" smtClean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測之</a:t>
            </a:r>
            <a:r>
              <a:rPr lang="zh-TW" altLang="en-US" sz="1800" b="1" dirty="0" smtClean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普通科、綜合高中、藝術群學生，</a:t>
            </a:r>
            <a:r>
              <a:rPr lang="zh-TW" altLang="en-US" sz="1800" b="1" dirty="0" smtClean="0">
                <a:solidFill>
                  <a:schemeClr val="tx1"/>
                </a:solidFill>
                <a:latin typeface="+mn-ea"/>
              </a:rPr>
              <a:t>至多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可申請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校系組</a:t>
            </a:r>
            <a:r>
              <a:rPr lang="zh-TW" altLang="en-US" sz="1800" b="1" dirty="0" smtClean="0">
                <a:solidFill>
                  <a:schemeClr val="tx1"/>
                </a:solidFill>
                <a:latin typeface="+mn-ea"/>
              </a:rPr>
              <a:t>志願</a:t>
            </a:r>
            <a:r>
              <a:rPr lang="zh-TW" altLang="en-US" sz="1800" b="1" dirty="0" smtClean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。</a:t>
            </a:r>
            <a:endParaRPr lang="en-US" altLang="zh-TW" sz="1800" b="1" dirty="0" smtClean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其他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</a:rPr>
              <a:t>專業群科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學生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不可報名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四技日間部申請入學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zh-TW" altLang="en-US" sz="16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綜高學術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學程或專門學程，皆可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報名。</a:t>
            </a:r>
            <a:endParaRPr lang="zh-TW" altLang="en-US" sz="16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 smtClean="0">
                <a:solidFill>
                  <a:srgbClr val="0070C0"/>
                </a:solidFill>
                <a:latin typeface="+mn-ea"/>
              </a:rPr>
              <a:t>發售紙本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招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生簡章，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亦可網頁下載</a:t>
            </a:r>
            <a:r>
              <a:rPr lang="zh-TW" altLang="en-US" sz="16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600" b="1" dirty="0" smtClean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j-ea"/>
              </a:rPr>
              <a:t>第一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</a:rPr>
              <a:t>階段以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</a:rPr>
              <a:t>「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</a:rPr>
              <a:t>學測級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</a:rPr>
              <a:t>分」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</a:rPr>
              <a:t>進行人數倍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</a:rPr>
              <a:t>率篩選</a:t>
            </a:r>
            <a:endParaRPr lang="en-US" altLang="zh-TW" sz="1800" b="1" dirty="0">
              <a:solidFill>
                <a:schemeClr val="tx1"/>
              </a:solidFill>
              <a:latin typeface="+mj-ea"/>
            </a:endParaRPr>
          </a:p>
          <a:p>
            <a:pPr marL="342900" indent="-342900">
              <a:spcBef>
                <a:spcPts val="300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j-ea"/>
              </a:rPr>
              <a:t>第二階段為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</a:rPr>
              <a:t>各校辦理指定項目複試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 smtClean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 smtClean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 smtClean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 smtClean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 smtClean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 smtClean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 smtClean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按科目權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重計算學測</a:t>
            </a:r>
            <a:r>
              <a:rPr lang="zh-TW" altLang="en-US" sz="1800" b="1" dirty="0" smtClean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成績</a:t>
            </a:r>
            <a:endParaRPr lang="en-US" altLang="zh-TW" sz="1800" b="1" dirty="0" smtClean="0">
              <a:solidFill>
                <a:srgbClr val="0070C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 smtClean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總成績 </a:t>
            </a:r>
            <a:r>
              <a:rPr lang="en-US" altLang="zh-TW" sz="1800" b="1" dirty="0" smtClean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=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學測</a:t>
            </a:r>
            <a:r>
              <a:rPr lang="zh-TW" altLang="en-US" sz="1800" b="1" dirty="0" smtClean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成績*</a:t>
            </a:r>
            <a:r>
              <a:rPr lang="en-US" altLang="zh-TW" sz="1800" b="1" dirty="0" smtClean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%+</a:t>
            </a:r>
            <a:r>
              <a:rPr lang="zh-TW" altLang="en-US" sz="1800" b="1" dirty="0" smtClean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科技校院複試成績*</a:t>
            </a:r>
            <a:r>
              <a:rPr lang="en-US" altLang="zh-TW" sz="1800" b="1" dirty="0" smtClean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%</a:t>
            </a:r>
          </a:p>
          <a:p>
            <a:pPr eaLnBrk="1" hangingPunct="1">
              <a:spcBef>
                <a:spcPts val="60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5656" y="2627620"/>
            <a:ext cx="14542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dist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分階段甄試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91895" y="4859868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91895" y="5445224"/>
            <a:ext cx="168507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報到注意事項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1126971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-36512" y="-17093"/>
            <a:ext cx="5925204" cy="1052737"/>
          </a:xfrm>
          <a:prstGeom prst="homePlate">
            <a:avLst/>
          </a:prstGeom>
          <a:solidFill>
            <a:srgbClr val="F5ADC2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07504" y="115866"/>
            <a:ext cx="5472608" cy="792854"/>
          </a:xfrm>
          <a:prstGeom prst="homePlate">
            <a:avLst/>
          </a:prstGeom>
          <a:solidFill>
            <a:srgbClr val="A64C68"/>
          </a:solidFill>
          <a:ln w="28575">
            <a:solidFill>
              <a:schemeClr val="bg1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3200" dirty="0" smtClean="0">
                <a:solidFill>
                  <a:srgbClr val="FFFFCC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高中生</a:t>
            </a:r>
            <a:r>
              <a:rPr kumimoji="0" lang="zh-TW" altLang="en-US" sz="4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申請入學</a:t>
            </a:r>
            <a:r>
              <a:rPr kumimoji="0" lang="zh-TW" altLang="en-US" sz="24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76972" y="5445224"/>
            <a:ext cx="5715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zh-TW" altLang="en-US" sz="1600" b="1" dirty="0">
                <a:latin typeface="+mn-ea"/>
                <a:ea typeface="+mn-ea"/>
              </a:rPr>
              <a:t>請密切注意第一、二階段報到期限。</a:t>
            </a:r>
            <a:endParaRPr lang="en-US" altLang="zh-TW" sz="1600" b="1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  <a:sym typeface="Roboto Condensed"/>
              </a:rPr>
              <a:t>如有多校錄取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，可先完成</a:t>
            </a:r>
            <a:r>
              <a:rPr lang="en-US" altLang="zh-TW" sz="1600" b="1" dirty="0">
                <a:latin typeface="+mn-ea"/>
                <a:ea typeface="+mn-ea"/>
                <a:sym typeface="Roboto Condensed"/>
              </a:rPr>
              <a:t>A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校報到，等</a:t>
            </a:r>
            <a:r>
              <a:rPr lang="en-US" altLang="zh-TW" sz="1600" b="1" dirty="0">
                <a:latin typeface="+mn-ea"/>
                <a:ea typeface="+mn-ea"/>
                <a:sym typeface="Roboto Condensed"/>
              </a:rPr>
              <a:t>B</a:t>
            </a:r>
            <a:r>
              <a:rPr lang="zh-TW" altLang="en-US" sz="1600" b="1" dirty="0">
                <a:latin typeface="+mn-ea"/>
                <a:ea typeface="+mn-ea"/>
              </a:rPr>
              <a:t>校通知遞補報到時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，再放棄前一校</a:t>
            </a:r>
            <a:r>
              <a:rPr lang="en-US" altLang="zh-TW" sz="1600" b="1" dirty="0">
                <a:latin typeface="+mn-ea"/>
                <a:ea typeface="+mn-ea"/>
              </a:rPr>
              <a:t>(A</a:t>
            </a:r>
            <a:r>
              <a:rPr lang="zh-TW" altLang="en-US" sz="1600" b="1" dirty="0">
                <a:latin typeface="+mn-ea"/>
                <a:ea typeface="+mn-ea"/>
              </a:rPr>
              <a:t>校</a:t>
            </a:r>
            <a:r>
              <a:rPr lang="en-US" altLang="zh-TW" sz="1600" b="1" dirty="0">
                <a:latin typeface="+mn-ea"/>
                <a:ea typeface="+mn-ea"/>
              </a:rPr>
              <a:t>)</a:t>
            </a:r>
            <a:r>
              <a:rPr lang="zh-TW" altLang="en-US" sz="1600" b="1" dirty="0">
                <a:latin typeface="+mn-ea"/>
                <a:ea typeface="+mn-ea"/>
              </a:rPr>
              <a:t>。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務必完成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  <a:ea typeface="+mn-ea"/>
              </a:rPr>
              <a:t>A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校放棄程序</a:t>
            </a:r>
            <a:endParaRPr lang="en-US" altLang="zh-TW" sz="1600" b="1" dirty="0">
              <a:solidFill>
                <a:srgbClr val="C00000"/>
              </a:solidFill>
              <a:latin typeface="+mn-ea"/>
              <a:ea typeface="+mn-ea"/>
              <a:sym typeface="Roboto Condensed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 smtClean="0">
                <a:latin typeface="+mn-ea"/>
                <a:ea typeface="+mn-ea"/>
                <a:cs typeface="Roboto Condensed"/>
                <a:sym typeface="Roboto Condensed"/>
              </a:rPr>
              <a:t>若等待大學個人申請放榜，仍可先進行科大報到程序。</a:t>
            </a:r>
            <a:endParaRPr lang="en-US" altLang="zh-TW" sz="1600" b="1" dirty="0" smtClean="0">
              <a:latin typeface="+mn-ea"/>
              <a:ea typeface="+mn-ea"/>
              <a:cs typeface="Roboto Condensed"/>
              <a:sym typeface="Roboto Condensed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ea typeface="+mn-ea"/>
                <a:cs typeface="Roboto Condensed"/>
                <a:sym typeface="Roboto Condensed"/>
              </a:rPr>
              <a:t>不論要讀科大或普大，都要去跟不想讀的學校辦理放棄</a:t>
            </a:r>
            <a:r>
              <a:rPr lang="zh-TW" altLang="en-US" sz="1600" b="1" dirty="0" smtClean="0">
                <a:latin typeface="+mn-ea"/>
                <a:ea typeface="+mn-ea"/>
                <a:cs typeface="Roboto Condensed"/>
                <a:sym typeface="Roboto Condensed"/>
              </a:rPr>
              <a:t>。</a:t>
            </a:r>
            <a:endParaRPr lang="en-US" altLang="zh-TW" sz="1600" b="1" dirty="0">
              <a:latin typeface="+mn-ea"/>
              <a:ea typeface="+mn-ea"/>
              <a:cs typeface="Roboto Condensed"/>
              <a:sym typeface="Roboto Condensed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1895" y="3350602"/>
            <a:ext cx="477053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變革：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超篩、資格審查上傳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442502" y="3719934"/>
            <a:ext cx="759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未通過第一階段篩選但符合系組訂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定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  <a:ea typeface="+mn-ea"/>
              </a:rPr>
              <a:t>APCS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成績超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篩標準者</a:t>
            </a:r>
            <a:r>
              <a:rPr lang="zh-TW" altLang="en-US" sz="1600" b="1" dirty="0" smtClean="0">
                <a:latin typeface="+mn-ea"/>
                <a:ea typeface="+mn-ea"/>
              </a:rPr>
              <a:t>，可進行</a:t>
            </a:r>
            <a:r>
              <a:rPr lang="zh-TW" altLang="en-US" sz="1600" b="1" dirty="0">
                <a:latin typeface="+mn-ea"/>
                <a:ea typeface="+mn-ea"/>
              </a:rPr>
              <a:t>「</a:t>
            </a:r>
            <a:r>
              <a:rPr lang="en-US" altLang="zh-TW" sz="1600" b="1" dirty="0">
                <a:latin typeface="+mn-ea"/>
                <a:ea typeface="+mn-ea"/>
              </a:rPr>
              <a:t>APCS</a:t>
            </a:r>
            <a:r>
              <a:rPr lang="zh-TW" altLang="en-US" sz="1600" b="1" dirty="0">
                <a:latin typeface="+mn-ea"/>
                <a:ea typeface="+mn-ea"/>
              </a:rPr>
              <a:t>成績超額篩選」，通過者得參加第二階段複試。</a:t>
            </a:r>
            <a:endParaRPr lang="en-US" altLang="zh-TW" sz="1600" b="1" dirty="0">
              <a:latin typeface="+mn-ea"/>
              <a:ea typeface="+mn-ea"/>
            </a:endParaRPr>
          </a:p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第二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階段複試之「資格審查資料」及「書面審查資料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」</a:t>
            </a:r>
            <a:r>
              <a:rPr lang="zh-TW" altLang="en-US" sz="1600" b="1" dirty="0" smtClean="0">
                <a:latin typeface="+mn-ea"/>
                <a:ea typeface="+mn-ea"/>
              </a:rPr>
              <a:t>，一律以</a:t>
            </a:r>
            <a:r>
              <a:rPr lang="en-US" altLang="zh-TW" sz="1600" b="1" dirty="0" smtClean="0">
                <a:solidFill>
                  <a:srgbClr val="C00000"/>
                </a:solidFill>
                <a:latin typeface="+mn-ea"/>
                <a:ea typeface="+mn-ea"/>
              </a:rPr>
              <a:t>PDF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電子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檔</a:t>
            </a:r>
            <a:r>
              <a:rPr lang="zh-TW" altLang="en-US" sz="1600" b="1" dirty="0" smtClean="0">
                <a:latin typeface="+mn-ea"/>
                <a:ea typeface="+mn-ea"/>
              </a:rPr>
              <a:t>網路</a:t>
            </a:r>
            <a:r>
              <a:rPr lang="zh-TW" altLang="en-US" sz="1600" b="1" dirty="0">
                <a:latin typeface="+mn-ea"/>
                <a:ea typeface="+mn-ea"/>
              </a:rPr>
              <a:t>上</a:t>
            </a:r>
            <a:r>
              <a:rPr lang="zh-TW" altLang="en-US" sz="1600" b="1" dirty="0" smtClean="0">
                <a:latin typeface="+mn-ea"/>
                <a:ea typeface="+mn-ea"/>
              </a:rPr>
              <a:t>傳繳交</a:t>
            </a:r>
            <a:r>
              <a:rPr lang="zh-TW" altLang="en-US" sz="16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17" name="文字方塊 16"/>
          <p:cNvSpPr txBox="1"/>
          <p:nvPr/>
        </p:nvSpPr>
        <p:spPr>
          <a:xfrm rot="21055385">
            <a:off x="224890" y="3015177"/>
            <a:ext cx="145534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614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425227" y="1124744"/>
            <a:ext cx="7312917" cy="46557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大考中心寄發大學學測成績單（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2/25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425228" y="1847155"/>
            <a:ext cx="5184502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第一階段報名：可報名最多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3/22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3/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1425228" y="2566863"/>
            <a:ext cx="5184502" cy="504056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第一階段：學測成績篩選（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3/31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公告篩選結果）</a:t>
            </a:r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1425228" y="3286571"/>
            <a:ext cx="5184502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第二階段報名：通過篩選者可報名第二階段複試</a:t>
            </a:r>
          </a:p>
        </p:txBody>
      </p:sp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1425228" y="4006279"/>
            <a:ext cx="5184502" cy="504056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第二階段：科技校院複試（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4/7~4/29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7118" name="Rectangle 13"/>
          <p:cNvSpPr>
            <a:spLocks noChangeArrowheads="1"/>
          </p:cNvSpPr>
          <p:nvPr/>
        </p:nvSpPr>
        <p:spPr bwMode="auto">
          <a:xfrm>
            <a:off x="1425228" y="5445694"/>
            <a:ext cx="5184502" cy="11034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錄取生依錄取學校通知辦理報到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正取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生及備取生報到      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5/21(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備取生報到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5/21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13:00-5/24(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17:00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>
            <a:off x="6609730" y="2116058"/>
            <a:ext cx="1603524" cy="0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6635609" y="1732955"/>
            <a:ext cx="13084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sz="1600" b="1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dirty="0"/>
              <a:t>全部未通過</a:t>
            </a:r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 flipV="1">
            <a:off x="6609729" y="5717002"/>
            <a:ext cx="1511832" cy="19899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6675746" y="5378449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sz="1600" b="1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/>
              <a:t>沒備到</a:t>
            </a:r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8213254" y="1582997"/>
            <a:ext cx="0" cy="4332793"/>
          </a:xfrm>
          <a:prstGeom prst="line">
            <a:avLst/>
          </a:prstGeom>
          <a:ln w="57150">
            <a:headEnd/>
            <a:tailEnd type="triangle" w="med" len="med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7812534" y="5915791"/>
            <a:ext cx="1223962" cy="538600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TW"/>
            </a:defPPr>
            <a:lvl1pPr algn="ctr" eaLnBrk="1" hangingPunct="1"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下一管道</a:t>
            </a:r>
          </a:p>
        </p:txBody>
      </p:sp>
      <p:sp>
        <p:nvSpPr>
          <p:cNvPr id="47125" name="Rectangle 24"/>
          <p:cNvSpPr>
            <a:spLocks noChangeArrowheads="1"/>
          </p:cNvSpPr>
          <p:nvPr/>
        </p:nvSpPr>
        <p:spPr bwMode="auto">
          <a:xfrm>
            <a:off x="1425228" y="4725987"/>
            <a:ext cx="5184502" cy="504056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招生學校公告正備取結果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(5/10)</a:t>
            </a:r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27" name="Line 26"/>
          <p:cNvSpPr>
            <a:spLocks noChangeShapeType="1"/>
          </p:cNvSpPr>
          <p:nvPr/>
        </p:nvSpPr>
        <p:spPr bwMode="auto">
          <a:xfrm>
            <a:off x="6609730" y="4978015"/>
            <a:ext cx="1511831" cy="0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28" name="Text Box 27"/>
          <p:cNvSpPr txBox="1">
            <a:spLocks noChangeArrowheads="1"/>
          </p:cNvSpPr>
          <p:nvPr/>
        </p:nvSpPr>
        <p:spPr bwMode="auto">
          <a:xfrm>
            <a:off x="6564486" y="4619563"/>
            <a:ext cx="1584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sz="1600" b="1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dirty="0"/>
              <a:t>全部不錄取</a:t>
            </a: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4017441" y="1590320"/>
            <a:ext cx="0" cy="2550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4017441" y="4492038"/>
            <a:ext cx="0" cy="2550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017441" y="3790627"/>
            <a:ext cx="0" cy="2550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4017441" y="2351211"/>
            <a:ext cx="0" cy="2550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4017441" y="3031522"/>
            <a:ext cx="0" cy="2550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4017441" y="5230043"/>
            <a:ext cx="0" cy="2550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-36512" y="-17093"/>
            <a:ext cx="6336704" cy="1052737"/>
          </a:xfrm>
          <a:prstGeom prst="homePlate">
            <a:avLst/>
          </a:prstGeom>
          <a:solidFill>
            <a:srgbClr val="F5ADC2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9" name="標題 1"/>
          <p:cNvSpPr txBox="1">
            <a:spLocks/>
          </p:cNvSpPr>
          <p:nvPr/>
        </p:nvSpPr>
        <p:spPr>
          <a:xfrm>
            <a:off x="107504" y="115866"/>
            <a:ext cx="5852676" cy="792854"/>
          </a:xfrm>
          <a:prstGeom prst="homePlate">
            <a:avLst/>
          </a:prstGeom>
          <a:solidFill>
            <a:srgbClr val="A64C68"/>
          </a:solidFill>
          <a:ln w="28575">
            <a:solidFill>
              <a:schemeClr val="bg1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3200" dirty="0">
                <a:solidFill>
                  <a:srgbClr val="FFFFCC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高中生</a:t>
            </a:r>
            <a:r>
              <a:rPr kumimoji="0" lang="zh-TW" altLang="en-US" sz="4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申請入學</a:t>
            </a:r>
            <a:r>
              <a:rPr kumimoji="0" lang="zh-TW" altLang="en-US" sz="24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招生流程圖</a:t>
            </a:r>
            <a:endParaRPr kumimoji="0" lang="zh-TW" altLang="en-US" sz="24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94404" y="4561823"/>
            <a:ext cx="2101596" cy="919401"/>
          </a:xfrm>
          <a:prstGeom prst="wedgeRoundRectCallout">
            <a:avLst>
              <a:gd name="adj1" fmla="val 41060"/>
              <a:gd name="adj2" fmla="val 65497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不論要讀科大或普大，都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要去跟不想讀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的學校辦理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放棄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4724" y="2655800"/>
            <a:ext cx="7054552" cy="15464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特殊選才</a:t>
            </a:r>
            <a: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/>
            </a:r>
            <a:b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聯合招生</a:t>
            </a:r>
          </a:p>
        </p:txBody>
      </p:sp>
      <p:sp>
        <p:nvSpPr>
          <p:cNvPr id="4" name="矩形 3"/>
          <p:cNvSpPr/>
          <p:nvPr/>
        </p:nvSpPr>
        <p:spPr>
          <a:xfrm>
            <a:off x="687558" y="4661054"/>
            <a:ext cx="791864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213</a:t>
            </a:r>
            <a:r>
              <a:rPr lang="en-US" altLang="zh-TW" sz="2800" b="1" dirty="0"/>
              <a:t> 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  <a:buSzTx/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https://www.jctv.ntut.edu.tw/enter42/s42/</a:t>
            </a:r>
            <a:endParaRPr lang="en-US" altLang="zh-TW" sz="2800" dirty="0">
              <a:ln w="317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7308304" y="4221088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內容版面配置區 2"/>
          <p:cNvSpPr txBox="1">
            <a:spLocks noGrp="1"/>
          </p:cNvSpPr>
          <p:nvPr>
            <p:ph idx="1"/>
          </p:nvPr>
        </p:nvSpPr>
        <p:spPr>
          <a:xfrm>
            <a:off x="3002344" y="1124744"/>
            <a:ext cx="6141656" cy="5328592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chemeClr val="tx1"/>
                </a:solidFill>
                <a:latin typeface="+mj-lt"/>
                <a:ea typeface="Arial Unicode MS" pitchFamily="34" charset="-120"/>
              </a:rPr>
              <a:t>專業領域具有特殊</a:t>
            </a:r>
            <a:r>
              <a:rPr lang="zh-TW" altLang="en-US" b="1" dirty="0">
                <a:solidFill>
                  <a:srgbClr val="C00000"/>
                </a:solidFill>
                <a:latin typeface="+mj-lt"/>
                <a:ea typeface="Arial Unicode MS" pitchFamily="34" charset="-120"/>
              </a:rPr>
              <a:t>技能、經歷、背景、成就</a:t>
            </a:r>
            <a:r>
              <a:rPr lang="zh-TW" altLang="en-US" b="1" dirty="0">
                <a:solidFill>
                  <a:schemeClr val="tx1"/>
                </a:solidFill>
                <a:latin typeface="+mj-lt"/>
                <a:ea typeface="Arial Unicode MS" pitchFamily="34" charset="-120"/>
              </a:rPr>
              <a:t>之學生</a:t>
            </a:r>
            <a:r>
              <a:rPr lang="en-US" altLang="zh-TW" b="1" dirty="0">
                <a:solidFill>
                  <a:schemeClr val="tx1"/>
                </a:solidFill>
                <a:latin typeface="+mj-lt"/>
                <a:ea typeface="Arial Unicode MS" pitchFamily="34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j-lt"/>
                <a:ea typeface="Arial Unicode MS" pitchFamily="34" charset="-120"/>
              </a:rPr>
              <a:t>含實驗教育生</a:t>
            </a:r>
            <a:r>
              <a:rPr lang="en-US" altLang="zh-TW" b="1" dirty="0">
                <a:solidFill>
                  <a:schemeClr val="tx1"/>
                </a:solidFill>
                <a:latin typeface="+mj-lt"/>
                <a:ea typeface="Arial Unicode MS" pitchFamily="34" charset="-120"/>
              </a:rPr>
              <a:t>) </a:t>
            </a:r>
            <a:r>
              <a:rPr lang="zh-TW" altLang="en-US" b="1" dirty="0">
                <a:solidFill>
                  <a:schemeClr val="tx1"/>
                </a:solidFill>
                <a:latin typeface="+mj-lt"/>
                <a:ea typeface="Arial Unicode MS" pitchFamily="34" charset="-120"/>
              </a:rPr>
              <a:t>，或是參與青年教育與就業儲蓄帳戶方案</a:t>
            </a:r>
            <a:r>
              <a:rPr lang="zh-TW" altLang="en-US" b="1" dirty="0">
                <a:solidFill>
                  <a:srgbClr val="C00000"/>
                </a:solidFill>
                <a:latin typeface="+mj-lt"/>
                <a:ea typeface="Arial Unicode MS" pitchFamily="34" charset="-120"/>
              </a:rPr>
              <a:t>完成</a:t>
            </a:r>
            <a:r>
              <a:rPr lang="en-US" altLang="zh-TW" b="1" dirty="0">
                <a:solidFill>
                  <a:srgbClr val="C00000"/>
                </a:solidFill>
                <a:latin typeface="+mj-lt"/>
                <a:ea typeface="Arial Unicode MS" pitchFamily="34" charset="-120"/>
              </a:rPr>
              <a:t>2~3</a:t>
            </a:r>
            <a:r>
              <a:rPr lang="zh-TW" altLang="en-US" b="1" dirty="0">
                <a:solidFill>
                  <a:srgbClr val="C00000"/>
                </a:solidFill>
                <a:latin typeface="+mj-lt"/>
                <a:ea typeface="Arial Unicode MS" pitchFamily="34" charset="-120"/>
              </a:rPr>
              <a:t>年期的青年</a:t>
            </a:r>
            <a:r>
              <a:rPr lang="zh-TW" altLang="en-US" b="1" dirty="0">
                <a:solidFill>
                  <a:schemeClr val="tx1"/>
                </a:solidFill>
                <a:latin typeface="+mj-lt"/>
                <a:ea typeface="Arial Unicode MS" pitchFamily="34" charset="-120"/>
              </a:rPr>
              <a:t>，符合招生學校所訂定條件。</a:t>
            </a:r>
            <a:endParaRPr lang="en-US" altLang="zh-TW" b="1" dirty="0">
              <a:solidFill>
                <a:schemeClr val="tx1"/>
              </a:solidFill>
              <a:latin typeface="+mj-lt"/>
              <a:ea typeface="Arial Unicode MS" pitchFamily="34" charset="-12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rgbClr val="C00000"/>
              </a:solidFill>
              <a:latin typeface="+mj-lt"/>
              <a:ea typeface="Arial Unicode MS" pitchFamily="34" charset="-12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j-lt"/>
                <a:ea typeface="Arial Unicode MS" pitchFamily="34" charset="-120"/>
              </a:rPr>
              <a:t>個別報名：</a:t>
            </a:r>
            <a:r>
              <a:rPr lang="zh-TW" altLang="en-US" b="1" dirty="0">
                <a:solidFill>
                  <a:srgbClr val="C00000"/>
                </a:solidFill>
                <a:latin typeface="+mj-lt"/>
                <a:ea typeface="Arial Unicode MS" pitchFamily="34" charset="-120"/>
                <a:cs typeface="Roboto Condensed"/>
                <a:sym typeface="Roboto Condensed"/>
              </a:rPr>
              <a:t>每位考生可報名</a:t>
            </a:r>
            <a:r>
              <a:rPr lang="en-US" altLang="zh-TW" b="1" dirty="0">
                <a:solidFill>
                  <a:srgbClr val="C00000"/>
                </a:solidFill>
                <a:latin typeface="+mj-lt"/>
                <a:ea typeface="Arial Unicode MS" pitchFamily="34" charset="-120"/>
                <a:cs typeface="Roboto Condensed"/>
                <a:sym typeface="Roboto Condensed"/>
              </a:rPr>
              <a:t>5</a:t>
            </a:r>
            <a:r>
              <a:rPr lang="zh-TW" altLang="en-US" b="1" dirty="0">
                <a:solidFill>
                  <a:srgbClr val="C00000"/>
                </a:solidFill>
                <a:latin typeface="+mj-lt"/>
                <a:ea typeface="Arial Unicode MS" pitchFamily="34" charset="-120"/>
                <a:cs typeface="Roboto Condensed"/>
                <a:sym typeface="Roboto Condensed"/>
              </a:rPr>
              <a:t>個志願</a:t>
            </a:r>
            <a:endParaRPr lang="en-US" altLang="zh-TW" b="1" dirty="0">
              <a:solidFill>
                <a:srgbClr val="C00000"/>
              </a:solidFill>
              <a:latin typeface="+mj-lt"/>
              <a:ea typeface="Arial Unicode MS" pitchFamily="34" charset="-120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j-lt"/>
                <a:ea typeface="Arial Unicode MS" pitchFamily="34" charset="-120"/>
              </a:rPr>
              <a:t>分技職特才與實驗教育組、青年儲蓄帳戶組招生</a:t>
            </a:r>
            <a:endParaRPr lang="en-US" altLang="zh-TW" b="1" dirty="0">
              <a:solidFill>
                <a:schemeClr val="tx1"/>
              </a:solidFill>
              <a:latin typeface="+mj-lt"/>
              <a:ea typeface="Arial Unicode MS" pitchFamily="34" charset="-12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招生簡章可網頁下載</a:t>
            </a:r>
            <a:r>
              <a:rPr lang="en-US" altLang="zh-TW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未發售紙本</a:t>
            </a:r>
            <a:r>
              <a:rPr lang="en-US" altLang="zh-TW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-347803" y="1168603"/>
            <a:ext cx="1945839" cy="1298377"/>
          </a:xfrm>
          <a:prstGeom prst="wedgeEllipseCallout">
            <a:avLst>
              <a:gd name="adj1" fmla="val 64928"/>
              <a:gd name="adj2" fmla="val 39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-80757" y="-1"/>
            <a:ext cx="4608512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07504" y="115866"/>
            <a:ext cx="4256492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68493" y="3573016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75535" y="238488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47664" y="1187460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內容版面配置區 2"/>
          <p:cNvSpPr txBox="1">
            <a:spLocks noGrp="1"/>
          </p:cNvSpPr>
          <p:nvPr>
            <p:ph idx="1"/>
          </p:nvPr>
        </p:nvSpPr>
        <p:spPr>
          <a:xfrm>
            <a:off x="2987824" y="3573016"/>
            <a:ext cx="6034588" cy="2768251"/>
          </a:xfrm>
        </p:spPr>
        <p:txBody>
          <a:bodyPr anchor="t"/>
          <a:lstStyle/>
          <a:p>
            <a:pPr>
              <a:spcBef>
                <a:spcPts val="1200"/>
              </a:spcBef>
              <a:buSzTx/>
            </a:pP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總成績 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= </a:t>
            </a: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指定項目甄審成績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+(</a:t>
            </a: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優待加分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不採計統一入學測驗成績</a:t>
            </a: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由各招生學校辦理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指定項目甄審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，可採書面資料審查、經歷審查、面試、筆試、術科實作等。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各校系科組學程志願得訂定「優待加分條件」，可針對不同的教育體系、成長環境、特殊經歷、經濟弱勢以及特定身分、地區之學生給予特別加分。</a:t>
            </a:r>
            <a:endParaRPr lang="en-US" altLang="zh-TW" sz="1800" b="1" dirty="0">
              <a:solidFill>
                <a:srgbClr val="CC0000"/>
              </a:solidFill>
              <a:latin typeface="+mn-ea"/>
            </a:endParaRPr>
          </a:p>
          <a:p>
            <a:pPr marL="442913">
              <a:spcBef>
                <a:spcPts val="1200"/>
              </a:spcBef>
              <a:buSzTx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由技專校院公告備取名單，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無論正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備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取生，需登記就讀志願序參加統一分發作業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42900" indent="-342900" eaLnBrk="1" hangingPunct="1">
              <a:spcBef>
                <a:spcPts val="363"/>
              </a:spcBef>
              <a:buClr>
                <a:srgbClr val="4BB5D9"/>
              </a:buClr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rgbClr val="607896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rgbClr val="607896"/>
              </a:solidFill>
              <a:latin typeface="+mn-ea"/>
              <a:sym typeface="Roboto Condensed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47664" y="5949280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統一志願序分發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043608" y="1124744"/>
            <a:ext cx="5595014" cy="5048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報名及資格審查送件（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109/12/21~12/25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43608" y="1916906"/>
            <a:ext cx="5595014" cy="743845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資格審查結果查詢（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110/1/11</a:t>
            </a:r>
            <a:r>
              <a:rPr lang="zh-TW" altLang="en-US" sz="1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通過審查者上傳指定項目備審資料</a:t>
            </a:r>
            <a:r>
              <a:rPr lang="en-US" altLang="zh-TW" sz="1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(110/1/12~1/19)</a:t>
            </a:r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06" name="Line 5"/>
          <p:cNvSpPr>
            <a:spLocks noChangeShapeType="1"/>
          </p:cNvSpPr>
          <p:nvPr/>
        </p:nvSpPr>
        <p:spPr bwMode="auto">
          <a:xfrm>
            <a:off x="3491805" y="162956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7" name="Line 6"/>
          <p:cNvSpPr>
            <a:spLocks noChangeShapeType="1"/>
          </p:cNvSpPr>
          <p:nvPr/>
        </p:nvSpPr>
        <p:spPr bwMode="auto">
          <a:xfrm>
            <a:off x="3491805" y="2648316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1043608" y="2937241"/>
            <a:ext cx="5595014" cy="504825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各四技二專學校進行指定項目甄試（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1/21~1/31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1209" name="Rectangle 8"/>
          <p:cNvSpPr>
            <a:spLocks noChangeArrowheads="1"/>
          </p:cNvSpPr>
          <p:nvPr/>
        </p:nvSpPr>
        <p:spPr bwMode="auto">
          <a:xfrm>
            <a:off x="1043608" y="3729404"/>
            <a:ext cx="5595014" cy="431800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各四技二專學校公告正備取名單（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2/4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1210" name="Line 9"/>
          <p:cNvSpPr>
            <a:spLocks noChangeShapeType="1"/>
          </p:cNvSpPr>
          <p:nvPr/>
        </p:nvSpPr>
        <p:spPr bwMode="auto">
          <a:xfrm>
            <a:off x="3491805" y="344047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1" name="Rectangle 10"/>
          <p:cNvSpPr>
            <a:spLocks noChangeArrowheads="1"/>
          </p:cNvSpPr>
          <p:nvPr/>
        </p:nvSpPr>
        <p:spPr bwMode="auto">
          <a:xfrm>
            <a:off x="1043608" y="4448541"/>
            <a:ext cx="5595014" cy="4333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正取生及備取生上網登記就讀志願序（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2/5~8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12" name="Line 11"/>
          <p:cNvSpPr>
            <a:spLocks noChangeShapeType="1"/>
          </p:cNvSpPr>
          <p:nvPr/>
        </p:nvSpPr>
        <p:spPr bwMode="auto">
          <a:xfrm>
            <a:off x="3491805" y="416120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12"/>
          <p:cNvSpPr>
            <a:spLocks noChangeShapeType="1"/>
          </p:cNvSpPr>
          <p:nvPr/>
        </p:nvSpPr>
        <p:spPr bwMode="auto">
          <a:xfrm>
            <a:off x="3491805" y="488168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4" name="Rectangle 13"/>
          <p:cNvSpPr>
            <a:spLocks noChangeArrowheads="1"/>
          </p:cNvSpPr>
          <p:nvPr/>
        </p:nvSpPr>
        <p:spPr bwMode="auto">
          <a:xfrm>
            <a:off x="1043608" y="5169021"/>
            <a:ext cx="5595014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就讀志願序統一分發放榜（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2/18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1215" name="Line 14"/>
          <p:cNvSpPr>
            <a:spLocks noChangeShapeType="1"/>
          </p:cNvSpPr>
          <p:nvPr/>
        </p:nvSpPr>
        <p:spPr bwMode="auto">
          <a:xfrm>
            <a:off x="6638622" y="2205336"/>
            <a:ext cx="1815908" cy="0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16" name="Text Box 15"/>
          <p:cNvSpPr txBox="1">
            <a:spLocks noChangeArrowheads="1"/>
          </p:cNvSpPr>
          <p:nvPr/>
        </p:nvSpPr>
        <p:spPr bwMode="auto">
          <a:xfrm>
            <a:off x="6620366" y="1644421"/>
            <a:ext cx="1225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sz="1600" b="1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defRPr>
            </a:lvl1pPr>
            <a:lvl2pPr marL="742950" indent="-28575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資格審查</a:t>
            </a:r>
            <a:endParaRPr lang="en-US" altLang="zh-TW" dirty="0"/>
          </a:p>
          <a:p>
            <a:r>
              <a:rPr lang="zh-TW" altLang="en-US" dirty="0"/>
              <a:t>未通過</a:t>
            </a:r>
          </a:p>
        </p:txBody>
      </p:sp>
      <p:sp>
        <p:nvSpPr>
          <p:cNvPr id="51217" name="Line 16"/>
          <p:cNvSpPr>
            <a:spLocks noChangeShapeType="1"/>
          </p:cNvSpPr>
          <p:nvPr/>
        </p:nvSpPr>
        <p:spPr bwMode="auto">
          <a:xfrm>
            <a:off x="6638622" y="5415548"/>
            <a:ext cx="1749727" cy="16470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18" name="Text Box 17"/>
          <p:cNvSpPr txBox="1">
            <a:spLocks noChangeArrowheads="1"/>
          </p:cNvSpPr>
          <p:nvPr/>
        </p:nvSpPr>
        <p:spPr bwMode="auto">
          <a:xfrm>
            <a:off x="6620366" y="4807713"/>
            <a:ext cx="1040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sz="1600" b="1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dirty="0"/>
              <a:t>分發結果未錄取</a:t>
            </a:r>
          </a:p>
        </p:txBody>
      </p:sp>
      <p:sp>
        <p:nvSpPr>
          <p:cNvPr id="51219" name="Line 18"/>
          <p:cNvSpPr>
            <a:spLocks noChangeShapeType="1"/>
          </p:cNvSpPr>
          <p:nvPr/>
        </p:nvSpPr>
        <p:spPr bwMode="auto">
          <a:xfrm>
            <a:off x="8460356" y="2205336"/>
            <a:ext cx="12429" cy="3528048"/>
          </a:xfrm>
          <a:prstGeom prst="line">
            <a:avLst/>
          </a:prstGeom>
          <a:ln w="57150">
            <a:headEnd/>
            <a:tailEnd type="triangle" w="med" len="med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6638622" y="3934544"/>
            <a:ext cx="1749727" cy="3416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6607536" y="3313656"/>
            <a:ext cx="1385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sz="1600" b="1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defRPr>
            </a:lvl1pPr>
            <a:lvl2pPr marL="742950" indent="-28575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所有志願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通通未錄取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862856" y="5805264"/>
            <a:ext cx="1223962" cy="605794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TW"/>
            </a:defPPr>
            <a:lvl1pPr algn="ctr" eaLnBrk="1" hangingPunct="1"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下一管道</a:t>
            </a:r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-80757" y="-1"/>
            <a:ext cx="4608512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107504" y="115866"/>
            <a:ext cx="4256492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招生流程圖簡介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30" name="標題 1"/>
          <p:cNvSpPr txBox="1">
            <a:spLocks/>
          </p:cNvSpPr>
          <p:nvPr/>
        </p:nvSpPr>
        <p:spPr>
          <a:xfrm>
            <a:off x="-95506" y="-1"/>
            <a:ext cx="5099554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31" name="標題 1"/>
          <p:cNvSpPr txBox="1">
            <a:spLocks/>
          </p:cNvSpPr>
          <p:nvPr/>
        </p:nvSpPr>
        <p:spPr>
          <a:xfrm>
            <a:off x="92755" y="115866"/>
            <a:ext cx="4710026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招生流程圖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043608" y="5979258"/>
            <a:ext cx="5529505" cy="43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聲明放棄錄取資格截止期限（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2/26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6573113" y="6178622"/>
            <a:ext cx="1272803" cy="20114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581968" y="5820650"/>
            <a:ext cx="13023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sz="1600" b="1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dirty="0"/>
              <a:t>已辦理放棄</a:t>
            </a: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3491805" y="567091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8328" y="3429000"/>
            <a:ext cx="1850704" cy="1021556"/>
          </a:xfrm>
          <a:prstGeom prst="wedgeRoundRectCallout">
            <a:avLst>
              <a:gd name="adj1" fmla="val 33908"/>
              <a:gd name="adj2" fmla="val 67895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292079" y="187638"/>
            <a:ext cx="2426148" cy="6493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/>
            <a:r>
              <a:rPr kumimoji="0" lang="en-US" altLang="zh-TW" kern="0" dirty="0">
                <a:latin typeface="Arial Unicode MS" pitchFamily="34" charset="-120"/>
                <a:ea typeface="Arial Unicode MS" pitchFamily="34" charset="-120"/>
              </a:rPr>
              <a:t>(</a:t>
            </a:r>
            <a:r>
              <a:rPr kumimoji="0" lang="zh-TW" altLang="en-US" kern="0" dirty="0">
                <a:latin typeface="Arial Unicode MS" pitchFamily="34" charset="-120"/>
                <a:ea typeface="Arial Unicode MS" pitchFamily="34" charset="-120"/>
              </a:rPr>
              <a:t>技職特才組</a:t>
            </a:r>
            <a:r>
              <a:rPr kumimoji="0" lang="en-US" altLang="zh-TW" kern="0" dirty="0">
                <a:latin typeface="Arial Unicode MS" pitchFamily="34" charset="-120"/>
                <a:ea typeface="Arial Unicode MS" pitchFamily="34" charset="-120"/>
              </a:rPr>
              <a:t>)</a:t>
            </a:r>
            <a:endParaRPr kumimoji="0" lang="zh-TW" altLang="en-US" kern="0" dirty="0">
              <a:latin typeface="Arial Unicode MS" pitchFamily="34" charset="-120"/>
              <a:ea typeface="Arial Unicode MS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7638"/>
            <a:ext cx="4543425" cy="3971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218" y="3068960"/>
            <a:ext cx="1573454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69768" y="3573016"/>
            <a:ext cx="1133880" cy="262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-80758" y="-1"/>
            <a:ext cx="5372837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07504" y="115866"/>
            <a:ext cx="4962434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簡章分則示例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03848" y="2713918"/>
            <a:ext cx="1272670" cy="369332"/>
          </a:xfrm>
          <a:prstGeom prst="rect">
            <a:avLst/>
          </a:prstGeom>
          <a:solidFill>
            <a:srgbClr val="FFD5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新細明體" panose="02020500000000000000" pitchFamily="18" charset="-120"/>
              </a:rPr>
              <a:t>109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新細明體" panose="02020500000000000000" pitchFamily="18" charset="-120"/>
              </a:rPr>
              <a:t>學年度</a:t>
            </a:r>
            <a:endParaRPr lang="zh-TW" altLang="en-US" b="1" dirty="0">
              <a:latin typeface="新細明體" panose="02020500000000000000" pitchFamily="18" charset="-120"/>
            </a:endParaRPr>
          </a:p>
        </p:txBody>
      </p:sp>
      <p:pic>
        <p:nvPicPr>
          <p:cNvPr id="2" name="圖片 1" descr="Screen Shot 2020-12-11 at 5.59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7269821" cy="44755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63688" y="5949280"/>
            <a:ext cx="1528313" cy="286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0523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2" y="703739"/>
            <a:ext cx="8400003" cy="61816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0173" y="2478248"/>
            <a:ext cx="1073822" cy="26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173" y="2985065"/>
            <a:ext cx="1319499" cy="254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35279" y="1869053"/>
            <a:ext cx="1800200" cy="368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932040" y="1689146"/>
            <a:ext cx="1728192" cy="1260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932040" y="3279153"/>
            <a:ext cx="2592288" cy="426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339752" y="2558848"/>
            <a:ext cx="2592288" cy="1146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491880" y="2237431"/>
            <a:ext cx="1405846" cy="32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292079" y="187638"/>
            <a:ext cx="2426148" cy="6493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/>
            <a:r>
              <a:rPr kumimoji="0" lang="en-US" altLang="zh-TW" kern="0" dirty="0">
                <a:latin typeface="Arial Unicode MS" pitchFamily="34" charset="-120"/>
                <a:ea typeface="Arial Unicode MS" pitchFamily="34" charset="-120"/>
              </a:rPr>
              <a:t>(</a:t>
            </a:r>
            <a:r>
              <a:rPr kumimoji="0" lang="zh-TW" altLang="en-US" kern="0" dirty="0">
                <a:latin typeface="Arial Unicode MS" pitchFamily="34" charset="-120"/>
                <a:ea typeface="Arial Unicode MS" pitchFamily="34" charset="-120"/>
              </a:rPr>
              <a:t>技職特才組</a:t>
            </a:r>
            <a:r>
              <a:rPr kumimoji="0" lang="en-US" altLang="zh-TW" kern="0" dirty="0">
                <a:latin typeface="Arial Unicode MS" pitchFamily="34" charset="-120"/>
                <a:ea typeface="Arial Unicode MS" pitchFamily="34" charset="-120"/>
              </a:rPr>
              <a:t>)</a:t>
            </a:r>
            <a:endParaRPr kumimoji="0" lang="zh-TW" altLang="en-US" kern="0" dirty="0">
              <a:latin typeface="Arial Unicode MS" pitchFamily="34" charset="-120"/>
              <a:ea typeface="Arial Unicode MS" pitchFamily="34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-80758" y="-1"/>
            <a:ext cx="5372837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07504" y="115866"/>
            <a:ext cx="4962434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簡章分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則</a:t>
            </a:r>
            <a:r>
              <a:rPr kumimoji="0" lang="en-US" altLang="zh-TW" sz="24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(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示例</a:t>
            </a:r>
            <a:r>
              <a:rPr kumimoji="0" lang="en-US" altLang="zh-TW" sz="24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)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823850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2371" y="1844824"/>
            <a:ext cx="7990656" cy="2357376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技優</a:t>
            </a:r>
            <a:r>
              <a:rPr lang="zh-TW" altLang="en-US" sz="4800" b="1" dirty="0">
                <a:solidFill>
                  <a:srgbClr val="009242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保送</a:t>
            </a: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技優</a:t>
            </a:r>
            <a:r>
              <a:rPr lang="zh-TW" altLang="en-US" sz="4800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甄審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  <a:endParaRPr lang="zh-TW" altLang="en-US" sz="4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Oswald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72370" y="4599539"/>
            <a:ext cx="79906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</a:p>
          <a:p>
            <a:pPr marL="342900" indent="-342900" eaLnBrk="1" latinLnBrk="1" hangingPunct="1">
              <a:spcBef>
                <a:spcPts val="363"/>
              </a:spcBef>
              <a:buClr>
                <a:srgbClr val="FFFFFF"/>
              </a:buClr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http://www.jctv.ntut.edu.tw/enter42/skill/</a:t>
            </a:r>
            <a:endParaRPr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  <a:buSzTx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7308304" y="422108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4375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內容版面配置區 2"/>
          <p:cNvSpPr txBox="1">
            <a:spLocks noGrp="1"/>
          </p:cNvSpPr>
          <p:nvPr>
            <p:ph idx="1"/>
          </p:nvPr>
        </p:nvSpPr>
        <p:spPr>
          <a:xfrm>
            <a:off x="3022736" y="1139428"/>
            <a:ext cx="5941751" cy="3510976"/>
          </a:xfrm>
        </p:spPr>
        <p:txBody>
          <a:bodyPr anchor="t"/>
          <a:lstStyle/>
          <a:p>
            <a:pPr marL="342900" lvl="4" indent="-342900">
              <a:spcBef>
                <a:spcPts val="475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0070C0"/>
                </a:solidFill>
                <a:latin typeface="+mn-ea"/>
                <a:sym typeface="Roboto Condensed"/>
              </a:rPr>
              <a:t>國際</a:t>
            </a:r>
            <a:r>
              <a:rPr lang="zh-TW" altLang="en-US" b="1" dirty="0">
                <a:solidFill>
                  <a:schemeClr val="tx1"/>
                </a:solidFill>
                <a:latin typeface="+mn-ea"/>
                <a:sym typeface="Roboto Condensed"/>
              </a:rPr>
              <a:t>技能競賽、科技展覽、展能節職業技能競賽獲得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sym typeface="Roboto Condensed"/>
              </a:rPr>
              <a:t>前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sym typeface="Roboto Condensed"/>
              </a:rPr>
              <a:t>3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sym typeface="Roboto Condensed"/>
              </a:rPr>
              <a:t>名或優勝、獲國手資格</a:t>
            </a:r>
            <a:r>
              <a:rPr lang="en-US" altLang="zh-TW" b="1" dirty="0">
                <a:solidFill>
                  <a:schemeClr val="tx1"/>
                </a:solidFill>
                <a:latin typeface="+mn-ea"/>
                <a:sym typeface="Roboto Condensed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n-ea"/>
                <a:sym typeface="Roboto Condensed"/>
              </a:rPr>
              <a:t>正取或備取</a:t>
            </a:r>
            <a:r>
              <a:rPr lang="en-US" altLang="zh-TW" b="1" dirty="0">
                <a:solidFill>
                  <a:schemeClr val="tx1"/>
                </a:solidFill>
                <a:latin typeface="+mn-ea"/>
                <a:sym typeface="Roboto Condensed"/>
              </a:rPr>
              <a:t>)</a:t>
            </a:r>
          </a:p>
          <a:p>
            <a:pPr marL="342900" lvl="4" indent="-342900">
              <a:spcBef>
                <a:spcPts val="475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0070C0"/>
                </a:solidFill>
                <a:latin typeface="+mn-ea"/>
                <a:sym typeface="Roboto Condensed"/>
              </a:rPr>
              <a:t>全國</a:t>
            </a:r>
            <a:r>
              <a:rPr lang="zh-TW" altLang="en-US" b="1" dirty="0">
                <a:solidFill>
                  <a:schemeClr val="tx1"/>
                </a:solidFill>
                <a:latin typeface="+mn-ea"/>
                <a:sym typeface="Roboto Condensed"/>
              </a:rPr>
              <a:t>技能競賽、身心障礙者技能競賽、高級中等學校技藝競賽獲得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sym typeface="Roboto Condensed"/>
              </a:rPr>
              <a:t>前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sym typeface="Roboto Condensed"/>
              </a:rPr>
              <a:t>3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名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者</a:t>
            </a:r>
            <a:endParaRPr lang="en-US" altLang="zh-TW" b="1" dirty="0" smtClean="0">
              <a:solidFill>
                <a:srgbClr val="0070C0"/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個別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報名</a:t>
            </a:r>
            <a:endParaRPr lang="en-US" altLang="zh-TW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招生簡章可網頁下載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未發售紙本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-347803" y="1339331"/>
            <a:ext cx="1945839" cy="1298377"/>
          </a:xfrm>
          <a:prstGeom prst="wedgeEllipseCallout">
            <a:avLst>
              <a:gd name="adj1" fmla="val 64928"/>
              <a:gd name="adj2" fmla="val 39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  <p:sp>
        <p:nvSpPr>
          <p:cNvPr id="7" name="矩形 6"/>
          <p:cNvSpPr/>
          <p:nvPr/>
        </p:nvSpPr>
        <p:spPr>
          <a:xfrm>
            <a:off x="1568493" y="3501008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5535" y="2555612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1187460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4635636"/>
            <a:ext cx="14750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錄取方式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內容版面配置區 2"/>
          <p:cNvSpPr txBox="1">
            <a:spLocks noGrp="1"/>
          </p:cNvSpPr>
          <p:nvPr>
            <p:ph idx="1"/>
          </p:nvPr>
        </p:nvSpPr>
        <p:spPr>
          <a:xfrm>
            <a:off x="3036427" y="3458712"/>
            <a:ext cx="6057547" cy="3284984"/>
          </a:xfrm>
        </p:spPr>
        <p:txBody>
          <a:bodyPr anchor="t"/>
          <a:lstStyle/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不採計統一入學測驗成績</a:t>
            </a:r>
            <a:endParaRPr lang="en-US" altLang="zh-TW" b="1" dirty="0">
              <a:solidFill>
                <a:srgbClr val="C00000"/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以獲獎名次轉換為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等第比序分發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上網選填所參加競賽職類之「招生類別」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至多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50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個志願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招生委員會依競賽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獲獎名次及等第對照表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排序每位考生之等第排名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若等第相同時，以該競賽職類參加人數較多者排名在前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，再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依考生排名順序及所填志願分發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rgbClr val="CC0000"/>
              </a:solidFill>
              <a:latin typeface="+mn-ea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-36512" y="-1"/>
            <a:ext cx="4608512" cy="1052737"/>
          </a:xfrm>
          <a:prstGeom prst="homePlate">
            <a:avLst/>
          </a:prstGeom>
          <a:solidFill>
            <a:srgbClr val="92D05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07504" y="115866"/>
            <a:ext cx="4256492" cy="79285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技優保送</a:t>
            </a:r>
            <a:r>
              <a:rPr kumimoji="0" lang="zh-TW" altLang="en-US" sz="2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accent3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240206425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 txBox="1">
            <a:spLocks noGrp="1"/>
          </p:cNvSpPr>
          <p:nvPr>
            <p:ph type="title"/>
          </p:nvPr>
        </p:nvSpPr>
        <p:spPr>
          <a:xfrm>
            <a:off x="4557598" y="-22464"/>
            <a:ext cx="4114725" cy="1069514"/>
          </a:xfrm>
          <a:prstGeom prst="rect">
            <a:avLst/>
          </a:prstGeom>
        </p:spPr>
        <p:txBody>
          <a:bodyPr/>
          <a:lstStyle/>
          <a:p>
            <a:r>
              <a:rPr lang="zh-TW" altLang="en-US" sz="3000" b="1" dirty="0">
                <a:solidFill>
                  <a:srgbClr val="3796BF"/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獲獎名次與等第對照表</a:t>
            </a:r>
          </a:p>
        </p:txBody>
      </p:sp>
      <p:graphicFrame>
        <p:nvGraphicFramePr>
          <p:cNvPr id="5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99768"/>
              </p:ext>
            </p:extLst>
          </p:nvPr>
        </p:nvGraphicFramePr>
        <p:xfrm>
          <a:off x="539552" y="1173806"/>
          <a:ext cx="7877614" cy="5074094"/>
        </p:xfrm>
        <a:graphic>
          <a:graphicData uri="http://schemas.openxmlformats.org/drawingml/2006/table">
            <a:tbl>
              <a:tblPr/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0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競賽名稱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競賽得獎名次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等第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299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國際技能競賽組織主辦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國際科技展覽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國立臺灣科學教育館推薦參加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國際展能節職業技能競賽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 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國際奧林匹克身心殘障聯合會主辦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第一等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第二等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第三等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優勝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第四等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國際展能節職業技能競賽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正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備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取國手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第五等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29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全國身心障礙者技能競賽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金牌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第六等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銀牌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第七等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銅牌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第八等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529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全國高級中等學校技藝競賽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教育部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第八等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5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第九等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5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第十等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-36512" y="-1"/>
            <a:ext cx="4608512" cy="1052737"/>
          </a:xfrm>
          <a:prstGeom prst="homePlate">
            <a:avLst/>
          </a:prstGeom>
          <a:solidFill>
            <a:srgbClr val="92D05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07504" y="115866"/>
            <a:ext cx="4256492" cy="79285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技優保送</a:t>
            </a:r>
            <a:r>
              <a:rPr kumimoji="0" lang="zh-TW" altLang="en-US" sz="2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accent3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6264838"/>
            <a:ext cx="7648248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p"/>
            </a:pP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亞洲技能競賽</a:t>
            </a:r>
            <a:r>
              <a:rPr lang="en-US" altLang="zh-TW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含青年組及青少年組</a:t>
            </a:r>
            <a:r>
              <a:rPr lang="en-US" altLang="zh-TW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獲獎者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得獎名次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可準同國際技能競賽，參加技優入學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p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國際技能競賽青少年組非常態性舉辦，獲獎者不得參加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技優入學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496946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 txBox="1">
            <a:spLocks noGrp="1"/>
          </p:cNvSpPr>
          <p:nvPr>
            <p:ph idx="1"/>
          </p:nvPr>
        </p:nvSpPr>
        <p:spPr>
          <a:xfrm>
            <a:off x="1763688" y="1096441"/>
            <a:ext cx="7056784" cy="5472608"/>
          </a:xfrm>
        </p:spPr>
        <p:txBody>
          <a:bodyPr anchor="t"/>
          <a:lstStyle/>
          <a:p>
            <a:pPr>
              <a:spcBef>
                <a:spcPts val="600"/>
              </a:spcBef>
              <a:buSzTx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凡有意願參加四技二專日間部升學之考生，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須就「考試」及「招生」二項流程，分別進行報名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SzTx/>
            </a:pP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SzTx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indent="-285750" defTabSz="531813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統一入學測驗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5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科都要考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聯合登記分發採計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5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科成績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717550" indent="-285750" defTabSz="531813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考生參加統一入學測驗，在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取得測驗成績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後，才能參加採用統測成績之入學管道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甄選、聯登、獨招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indent="-342900">
              <a:spcBef>
                <a:spcPts val="600"/>
              </a:spcBef>
              <a:buSzTx/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indent="-342900">
              <a:spcBef>
                <a:spcPts val="600"/>
              </a:spcBef>
              <a:buSzTx/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辦理技優、特才、甄選入學、聯合登記分發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聯合招生管道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</a:rPr>
              <a:t>考生參加甄選入學與聯合登記分發入學之招生群</a:t>
            </a:r>
            <a:r>
              <a:rPr lang="en-US" altLang="zh-TW" sz="18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</a:rPr>
              <a:t>類</a:t>
            </a:r>
            <a:r>
              <a:rPr lang="en-US" altLang="zh-TW" sz="18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</a:rPr>
              <a:t>別應</a:t>
            </a:r>
            <a:r>
              <a:rPr lang="zh-TW" altLang="en-US" sz="1800" b="1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</a:rPr>
              <a:t>與報考統測群</a:t>
            </a:r>
            <a:r>
              <a:rPr lang="en-US" altLang="zh-TW" sz="1800" b="1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</a:rPr>
              <a:t>類</a:t>
            </a:r>
            <a:r>
              <a:rPr lang="en-US" altLang="zh-TW" sz="1800" b="1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</a:rPr>
              <a:t>別</a:t>
            </a:r>
            <a:r>
              <a:rPr lang="zh-TW" altLang="en-US" sz="18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</a:rPr>
              <a:t>相同。</a:t>
            </a:r>
            <a:endParaRPr lang="en-US" altLang="zh-TW" sz="1800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技專校院自行辦理單獨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招生。</a:t>
            </a:r>
            <a:endParaRPr lang="en-US" altLang="zh-TW" sz="1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招生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簡章內有招生校系資訊、報名資格及加分條件、採用統一入學測驗成績比重等說明。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SzTx/>
            </a:pP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6742" y="2064670"/>
            <a:ext cx="35798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考試部分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技專校院入學測驗中心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3755351"/>
            <a:ext cx="525971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招生部分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技專校院招生委員會聯合會、各校獨招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-36512" y="-1"/>
            <a:ext cx="3528392" cy="1052737"/>
          </a:xfrm>
          <a:prstGeom prst="homePlate">
            <a:avLst/>
          </a:prstGeom>
          <a:solidFill>
            <a:srgbClr val="ECF8C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2531" name="標題 1"/>
          <p:cNvSpPr txBox="1">
            <a:spLocks noGrp="1"/>
          </p:cNvSpPr>
          <p:nvPr>
            <p:ph type="title"/>
          </p:nvPr>
        </p:nvSpPr>
        <p:spPr>
          <a:xfrm>
            <a:off x="107504" y="115866"/>
            <a:ext cx="3168352" cy="792854"/>
          </a:xfrm>
          <a:prstGeom prst="homePlate">
            <a:avLst/>
          </a:prstGeom>
          <a:solidFill>
            <a:srgbClr val="DCF28A"/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/>
          <a:lstStyle/>
          <a:p>
            <a:pPr algn="ctr"/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考招分離</a:t>
            </a:r>
            <a:endParaRPr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pic>
        <p:nvPicPr>
          <p:cNvPr id="8" name="image10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07" y="2023043"/>
            <a:ext cx="1969135" cy="762000"/>
          </a:xfrm>
          <a:prstGeom prst="rect">
            <a:avLst/>
          </a:prstGeom>
        </p:spPr>
      </p:pic>
      <p:pic>
        <p:nvPicPr>
          <p:cNvPr id="9" name="image10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239" y="3755351"/>
            <a:ext cx="1241425" cy="15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59231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548855" y="1195686"/>
            <a:ext cx="5346229" cy="6495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保送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報名及繳交得獎證明影本資料（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~1/7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548855" y="2205559"/>
            <a:ext cx="5346229" cy="537998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資格審查結果及個人排名查詢（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1/13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221969" y="1845197"/>
            <a:ext cx="0" cy="360362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547664" y="4077072"/>
            <a:ext cx="5346229" cy="5055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網路選填志願（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1/18~1/20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547664" y="4941491"/>
            <a:ext cx="5346228" cy="5037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保送分發放榜（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1/26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211960" y="4581128"/>
            <a:ext cx="0" cy="360363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 flipV="1">
            <a:off x="6893892" y="2492964"/>
            <a:ext cx="1566540" cy="2020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5" name="Text Box 15"/>
          <p:cNvSpPr txBox="1">
            <a:spLocks noChangeArrowheads="1"/>
          </p:cNvSpPr>
          <p:nvPr/>
        </p:nvSpPr>
        <p:spPr bwMode="auto">
          <a:xfrm>
            <a:off x="6744135" y="2044963"/>
            <a:ext cx="1716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rPr>
              <a:t>資格審查未通過</a:t>
            </a:r>
          </a:p>
        </p:txBody>
      </p:sp>
      <p:sp>
        <p:nvSpPr>
          <p:cNvPr id="36876" name="Text Box 17"/>
          <p:cNvSpPr txBox="1">
            <a:spLocks noChangeArrowheads="1"/>
          </p:cNvSpPr>
          <p:nvPr/>
        </p:nvSpPr>
        <p:spPr bwMode="auto">
          <a:xfrm>
            <a:off x="6804248" y="4797152"/>
            <a:ext cx="1835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rPr>
              <a:t>分發結果未錄取</a:t>
            </a:r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 flipH="1">
            <a:off x="8531248" y="2455524"/>
            <a:ext cx="1192" cy="3349417"/>
          </a:xfrm>
          <a:prstGeom prst="line">
            <a:avLst/>
          </a:prstGeom>
          <a:ln w="57150"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8" name="Text Box 23"/>
          <p:cNvSpPr txBox="1">
            <a:spLocks noChangeArrowheads="1"/>
          </p:cNvSpPr>
          <p:nvPr/>
        </p:nvSpPr>
        <p:spPr bwMode="auto">
          <a:xfrm>
            <a:off x="7954985" y="5804941"/>
            <a:ext cx="1152525" cy="5163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TW"/>
            </a:defPPr>
            <a:lvl1pPr algn="ctr" eaLnBrk="1" hangingPunct="1"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下一管道</a:t>
            </a:r>
          </a:p>
        </p:txBody>
      </p:sp>
      <p:sp>
        <p:nvSpPr>
          <p:cNvPr id="36879" name="Line 6"/>
          <p:cNvSpPr>
            <a:spLocks noChangeShapeType="1"/>
          </p:cNvSpPr>
          <p:nvPr/>
        </p:nvSpPr>
        <p:spPr bwMode="auto">
          <a:xfrm>
            <a:off x="4221967" y="2852614"/>
            <a:ext cx="0" cy="360362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80" name="Line 14"/>
          <p:cNvSpPr>
            <a:spLocks noChangeShapeType="1"/>
          </p:cNvSpPr>
          <p:nvPr/>
        </p:nvSpPr>
        <p:spPr bwMode="auto">
          <a:xfrm flipV="1">
            <a:off x="6865764" y="5125814"/>
            <a:ext cx="1619722" cy="9892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-36512" y="-1"/>
            <a:ext cx="4968552" cy="1052737"/>
          </a:xfrm>
          <a:prstGeom prst="homePlate">
            <a:avLst/>
          </a:prstGeom>
          <a:solidFill>
            <a:srgbClr val="92D05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107504" y="115866"/>
            <a:ext cx="4589030" cy="79285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技優保送</a:t>
            </a:r>
            <a:r>
              <a:rPr kumimoji="0" lang="zh-TW" altLang="en-US" sz="2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招生流程圖</a:t>
            </a:r>
            <a:endParaRPr kumimoji="0" lang="zh-TW" altLang="en-US" sz="2400" dirty="0">
              <a:solidFill>
                <a:schemeClr val="accent3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547664" y="3213299"/>
            <a:ext cx="5346229" cy="538122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符合資料考生繳交報名費（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</a:t>
            </a:r>
            <a:r>
              <a:rPr lang="en-US" altLang="zh-TW" sz="1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13-1/15</a:t>
            </a:r>
            <a:r>
              <a:rPr lang="zh-TW" altLang="en-US" sz="1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211960" y="3717032"/>
            <a:ext cx="0" cy="360362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591545" y="5805587"/>
            <a:ext cx="5346228" cy="4968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錄取生報到截止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4211960" y="5445224"/>
            <a:ext cx="0" cy="360363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6911525" y="6008524"/>
            <a:ext cx="1043459" cy="6574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937773" y="5585248"/>
            <a:ext cx="11435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 smtClean="0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rPr>
              <a:t>放棄報到</a:t>
            </a:r>
            <a:endParaRPr lang="zh-TW" altLang="en-US" sz="1600" b="1" dirty="0">
              <a:solidFill>
                <a:srgbClr val="CC0000"/>
              </a:solidFill>
              <a:latin typeface="Arial Unicode MS" pitchFamily="34" charset="-120"/>
              <a:ea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179001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 txBox="1">
            <a:spLocks noGrp="1"/>
          </p:cNvSpPr>
          <p:nvPr>
            <p:ph idx="1"/>
          </p:nvPr>
        </p:nvSpPr>
        <p:spPr>
          <a:xfrm>
            <a:off x="2987824" y="1168603"/>
            <a:ext cx="6168641" cy="5670540"/>
          </a:xfrm>
        </p:spPr>
        <p:txBody>
          <a:bodyPr anchor="t"/>
          <a:lstStyle/>
          <a:p>
            <a:pPr marL="342900" lvl="4" indent="-342900">
              <a:spcBef>
                <a:spcPts val="475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n-ea"/>
                <a:sym typeface="Roboto Condensed"/>
              </a:rPr>
              <a:t>國際或全國</a:t>
            </a:r>
            <a:r>
              <a:rPr lang="zh-TW" altLang="en-US" b="1" dirty="0">
                <a:latin typeface="+mn-ea"/>
                <a:sym typeface="Roboto Condensed"/>
              </a:rPr>
              <a:t>技能競賽、科技展覽、展能節職業技能競賽、身心障礙者技能競賽、高級中等學校技藝競賽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sym typeface="Roboto Condensed"/>
              </a:rPr>
              <a:t>獲獎、獲國手資格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sym typeface="Roboto Condensed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sym typeface="Roboto Condensed"/>
              </a:rPr>
              <a:t>正取或備取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sym typeface="Roboto Condensed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sym typeface="Roboto Condensed"/>
              </a:rPr>
              <a:t>者</a:t>
            </a:r>
            <a:r>
              <a:rPr lang="zh-TW" altLang="en-US" b="1" dirty="0" smtClean="0">
                <a:latin typeface="+mn-ea"/>
                <a:sym typeface="Roboto Condensed"/>
              </a:rPr>
              <a:t>。</a:t>
            </a:r>
            <a:endParaRPr lang="en-US" altLang="zh-TW" b="1" dirty="0">
              <a:latin typeface="+mn-ea"/>
              <a:sym typeface="Roboto Condensed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取得乙級以上技術士證者。</a:t>
            </a:r>
            <a:endParaRPr lang="en-US" altLang="zh-TW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en-US" altLang="zh-TW" sz="12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個別報名，</a:t>
            </a: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可報名</a:t>
            </a:r>
            <a:r>
              <a:rPr lang="en-US" altLang="zh-TW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5</a:t>
            </a: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個志願</a:t>
            </a:r>
            <a:endParaRPr lang="en-US" altLang="zh-TW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招生簡章可網頁下載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未發售紙本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en-US" altLang="zh-TW" sz="12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不採計統一入學測驗成績，不考筆試</a:t>
            </a:r>
            <a:endParaRPr lang="en-US" altLang="zh-TW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須擇一最有利之技優資格證明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不可累積採計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甄審總成績</a:t>
            </a:r>
            <a:r>
              <a:rPr lang="en-US" altLang="zh-TW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=</a:t>
            </a: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指定項目甄審成績 </a:t>
            </a:r>
            <a:r>
              <a:rPr lang="en-US" altLang="zh-TW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</a:br>
            <a:r>
              <a:rPr lang="en-US" altLang="zh-TW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                     +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優待加分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競賽優勝名次或證照等級</a:t>
            </a:r>
            <a:r>
              <a:rPr lang="en-US" altLang="zh-TW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)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en-US" altLang="zh-TW" sz="1200" b="1" dirty="0">
              <a:solidFill>
                <a:srgbClr val="CC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不論正取或備取，都要登記就讀志願序</a:t>
            </a: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若同時獲四技二專甄選入學與技優甄審入學分發錄取，請擇一報到。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 </a:t>
            </a:r>
            <a:endParaRPr lang="en-US" altLang="zh-TW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-36512" y="-1"/>
            <a:ext cx="4608512" cy="1052737"/>
          </a:xfrm>
          <a:prstGeom prst="homePlate">
            <a:avLst/>
          </a:prstGeom>
          <a:solidFill>
            <a:srgbClr val="F3DC89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07504" y="115866"/>
            <a:ext cx="4256492" cy="792854"/>
          </a:xfrm>
          <a:prstGeom prst="homePlate">
            <a:avLst/>
          </a:prstGeom>
          <a:solidFill>
            <a:srgbClr val="FFC000"/>
          </a:solidFill>
          <a:ln w="28575">
            <a:solidFill>
              <a:srgbClr val="C0000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技優甄審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252536" y="1589373"/>
            <a:ext cx="1945839" cy="1298377"/>
          </a:xfrm>
          <a:prstGeom prst="wedgeEllipseCallout">
            <a:avLst>
              <a:gd name="adj1" fmla="val 64928"/>
              <a:gd name="adj2" fmla="val 39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  <p:sp>
        <p:nvSpPr>
          <p:cNvPr id="10" name="矩形 9"/>
          <p:cNvSpPr/>
          <p:nvPr/>
        </p:nvSpPr>
        <p:spPr>
          <a:xfrm>
            <a:off x="1547664" y="3846181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664" y="2852936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7664" y="1187460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47664" y="5507940"/>
            <a:ext cx="14750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錄取方式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 txBox="1">
            <a:spLocks noGrp="1"/>
          </p:cNvSpPr>
          <p:nvPr>
            <p:ph type="title"/>
          </p:nvPr>
        </p:nvSpPr>
        <p:spPr>
          <a:xfrm>
            <a:off x="4508012" y="0"/>
            <a:ext cx="4635988" cy="1069514"/>
          </a:xfrm>
          <a:prstGeom prst="rect">
            <a:avLst/>
          </a:prstGeom>
        </p:spPr>
        <p:txBody>
          <a:bodyPr/>
          <a:lstStyle/>
          <a:p>
            <a:r>
              <a:rPr lang="zh-TW" altLang="en-US" sz="3200" kern="0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</a:rPr>
              <a:t>優待加分標準表</a:t>
            </a:r>
            <a:r>
              <a:rPr lang="en-US" altLang="zh-TW" sz="3200" kern="0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</a:rPr>
              <a:t>-1</a:t>
            </a:r>
            <a:endParaRPr lang="zh-TW" altLang="en-US" sz="3000" b="1" dirty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-36512" y="-1"/>
            <a:ext cx="4608512" cy="1052737"/>
          </a:xfrm>
          <a:prstGeom prst="homePlate">
            <a:avLst/>
          </a:prstGeom>
          <a:solidFill>
            <a:srgbClr val="F3DC89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07504" y="115866"/>
            <a:ext cx="4256492" cy="792854"/>
          </a:xfrm>
          <a:prstGeom prst="homePlate">
            <a:avLst/>
          </a:prstGeom>
          <a:solidFill>
            <a:srgbClr val="FFC000"/>
          </a:solidFill>
          <a:ln w="28575">
            <a:solidFill>
              <a:srgbClr val="C0000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技優甄審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graphicFrame>
        <p:nvGraphicFramePr>
          <p:cNvPr id="10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1889"/>
              </p:ext>
            </p:extLst>
          </p:nvPr>
        </p:nvGraphicFramePr>
        <p:xfrm>
          <a:off x="425188" y="1079625"/>
          <a:ext cx="8395284" cy="5206420"/>
        </p:xfrm>
        <a:graphic>
          <a:graphicData uri="http://schemas.openxmlformats.org/drawingml/2006/table">
            <a:tbl>
              <a:tblPr/>
              <a:tblGrid>
                <a:gridCol w="5082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競賽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證照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  <a:sym typeface="Arial"/>
                        </a:rPr>
                        <a:t>競賽名次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  <a:sym typeface="Arial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  <a:sym typeface="Arial"/>
                        </a:rPr>
                        <a:t>證照等級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  <a:sym typeface="Arial"/>
                        </a:rPr>
                        <a:t>優待加分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3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國際技能競賽組織主辦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國際科技展覽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國立臺灣科學教育館推薦參加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國際展能節職業技能競賽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 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國際奧林匹克身心殘障聯合會主辦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  <a:sym typeface="Arial"/>
                        </a:rPr>
                        <a:t>55%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2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優勝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  <a:sym typeface="Arial"/>
                        </a:rPr>
                        <a:t>50%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國際展能節職業技能競賽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正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備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取國手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  <a:sym typeface="Arial"/>
                        </a:rPr>
                        <a:t>45%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55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全國技能競賽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全國身心障礙者技能競賽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金牌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  <a:sym typeface="Arial"/>
                        </a:rPr>
                        <a:t>40%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5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2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銀牌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  <a:sym typeface="Arial"/>
                        </a:rPr>
                        <a:t>35%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銅牌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30%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11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4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5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313911"/>
                  </a:ext>
                </a:extLst>
              </a:tr>
              <a:tr h="30155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全國高級中等學校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技藝競賽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  <a:sym typeface="Arial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  <a:sym typeface="Arial"/>
                        </a:rPr>
                        <a:t>教育部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  <a:sym typeface="Arial"/>
                        </a:rPr>
                        <a:t>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  <a:sym typeface="Arial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30%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1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4~15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1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16~30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15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31~50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2012793"/>
                  </a:ext>
                </a:extLst>
              </a:tr>
              <a:tr h="3015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51~76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10%</a:t>
                      </a:r>
                      <a:endParaRPr kumimoji="1" lang="zh-TW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26900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6264838"/>
            <a:ext cx="7648248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p"/>
            </a:pP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亞洲技能競賽</a:t>
            </a:r>
            <a:r>
              <a:rPr lang="en-US" altLang="zh-TW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含青年組及青少年組</a:t>
            </a:r>
            <a:r>
              <a:rPr lang="en-US" altLang="zh-TW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獲獎者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得獎名次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可準同國際技能競賽，參加技優入學。</a:t>
            </a:r>
            <a:endParaRPr lang="en-US" altLang="zh-TW" sz="14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p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國際技能競賽青少年組非常態性舉辦，獲獎者不得參加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技優入學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35201"/>
              </p:ext>
            </p:extLst>
          </p:nvPr>
        </p:nvGraphicFramePr>
        <p:xfrm>
          <a:off x="449196" y="1069515"/>
          <a:ext cx="8371276" cy="5165536"/>
        </p:xfrm>
        <a:graphic>
          <a:graphicData uri="http://schemas.openxmlformats.org/drawingml/2006/table">
            <a:tbl>
              <a:tblPr/>
              <a:tblGrid>
                <a:gridCol w="5074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8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90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競賽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證照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競賽名次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證照等級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優待加分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78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全國中小學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科學展覽會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臺灣國際科學展覽會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205405"/>
                  </a:ext>
                </a:extLst>
              </a:tr>
              <a:tr h="4127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2~3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168711"/>
                  </a:ext>
                </a:extLst>
              </a:tr>
              <a:tr h="4127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佳作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467243"/>
                  </a:ext>
                </a:extLst>
              </a:tr>
              <a:tr h="144916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0"/>
                          <a:cs typeface="Arial Unicode MS" pitchFamily="34" charset="-120"/>
                        </a:rPr>
                        <a:t>全國高職學生技術創造力培訓與競賽活動</a:t>
                      </a:r>
                      <a:endParaRPr kumimoji="1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0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0"/>
                          <a:cs typeface="Arial Unicode MS" pitchFamily="34" charset="-120"/>
                        </a:rPr>
                        <a:t>全國高中職智慧鐵人創意競賽決賽暨國際邀請賽</a:t>
                      </a:r>
                      <a:endParaRPr kumimoji="1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0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0"/>
                          <a:cs typeface="Arial Unicode MS" pitchFamily="34" charset="-120"/>
                        </a:rPr>
                        <a:t>人工智慧單晶片電腦鼠暨機器人國內及國際邀請賽</a:t>
                      </a:r>
                      <a:endParaRPr kumimoji="1" lang="en-US" altLang="zh-TW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0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0"/>
                          <a:cs typeface="Arial Unicode MS" pitchFamily="34" charset="-120"/>
                        </a:rPr>
                        <a:t>全國學生美術比賽</a:t>
                      </a:r>
                      <a:endParaRPr kumimoji="1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0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0"/>
                          <a:cs typeface="Arial Unicode MS" pitchFamily="34" charset="-120"/>
                        </a:rPr>
                        <a:t>全國學生音樂</a:t>
                      </a:r>
                      <a:r>
                        <a:rPr kumimoji="1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0"/>
                          <a:cs typeface="Arial Unicode MS" pitchFamily="34" charset="-120"/>
                        </a:rPr>
                        <a:t>舞蹈比賽個人賽決賽</a:t>
                      </a:r>
                      <a:endParaRPr kumimoji="1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0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全國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技能競賽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分區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北中南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技能競賽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0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全國高級中等學校專業群科專題及創意製作競賽決賽*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83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其餘得獎者**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4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勞委會技能檢定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技術士證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甲級技術士證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乙級技術士證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其他參加國際性特殊技藝技能競賽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 Unicode MS" pitchFamily="34" charset="-120"/>
                        </a:rPr>
                        <a:t>獲優勝名次**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0"/>
                          <a:cs typeface="Arial Unicode MS" pitchFamily="34" charset="-120"/>
                        </a:rPr>
                        <a:t>15~50%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536382"/>
                  </a:ext>
                </a:extLst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-36512" y="-1"/>
            <a:ext cx="4608512" cy="1052737"/>
          </a:xfrm>
          <a:prstGeom prst="homePlate">
            <a:avLst/>
          </a:prstGeom>
          <a:solidFill>
            <a:srgbClr val="F3DC89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07504" y="115866"/>
            <a:ext cx="4256492" cy="792854"/>
          </a:xfrm>
          <a:prstGeom prst="homePlate">
            <a:avLst/>
          </a:prstGeom>
          <a:solidFill>
            <a:srgbClr val="FFC000"/>
          </a:solidFill>
          <a:ln w="28575">
            <a:solidFill>
              <a:srgbClr val="C0000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技優甄審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0" name="標題 1"/>
          <p:cNvSpPr txBox="1">
            <a:spLocks noGrp="1"/>
          </p:cNvSpPr>
          <p:nvPr>
            <p:ph type="title"/>
          </p:nvPr>
        </p:nvSpPr>
        <p:spPr>
          <a:xfrm>
            <a:off x="4508012" y="0"/>
            <a:ext cx="4635988" cy="1069514"/>
          </a:xfrm>
          <a:prstGeom prst="rect">
            <a:avLst/>
          </a:prstGeom>
        </p:spPr>
        <p:txBody>
          <a:bodyPr/>
          <a:lstStyle/>
          <a:p>
            <a:r>
              <a:rPr lang="zh-TW" altLang="en-US" sz="3200" kern="0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</a:rPr>
              <a:t>優待加分標準表</a:t>
            </a:r>
            <a:r>
              <a:rPr lang="en-US" altLang="zh-TW" sz="3200" kern="0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</a:rPr>
              <a:t>-2</a:t>
            </a:r>
            <a:endParaRPr lang="zh-TW" altLang="en-US" sz="3000" b="1" dirty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3" y="6251830"/>
            <a:ext cx="7848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*可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就「獲獎群別」或「考生畢肄業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組、學程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歸屬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群別」限擇一報名四技二專技優甄審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入學。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**經招生委員會審議給</a:t>
            </a:r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分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55650" y="1196752"/>
            <a:ext cx="5903913" cy="5048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入學資格審查送件（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5/6~5/12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755650" y="1988914"/>
            <a:ext cx="5903913" cy="647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網路報名及選填志願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最多可報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20~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5/26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並且向各四技二專學校繳交報名資料（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755650" y="2925539"/>
            <a:ext cx="5903913" cy="504825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各四技二專學校進行指定項目甄審（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6/3~6/13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755650" y="3717702"/>
            <a:ext cx="5903913" cy="431800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各四技二專學校公告正備取名單（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6/21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755650" y="4436839"/>
            <a:ext cx="5903913" cy="4948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正取生及備取生上網登記就讀志願序（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6/23~6/25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755650" y="5230093"/>
            <a:ext cx="5903913" cy="431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就讀志願序統一分發放榜（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6/30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6647315" y="2318499"/>
            <a:ext cx="1679042" cy="2723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610058" y="1962449"/>
            <a:ext cx="1716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rPr>
              <a:t>資格審查未通過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6584416" y="5013176"/>
            <a:ext cx="1835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rPr>
              <a:t>分發結果未錄取</a:t>
            </a: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8274799" y="2321223"/>
            <a:ext cx="18620" cy="3554626"/>
          </a:xfrm>
          <a:prstGeom prst="line">
            <a:avLst/>
          </a:prstGeom>
          <a:ln w="57150"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7813807" y="5875849"/>
            <a:ext cx="1152525" cy="5163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TW"/>
            </a:defPPr>
            <a:lvl1pPr algn="ctr" eaLnBrk="1" hangingPunct="1"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下一</a:t>
            </a:r>
            <a:r>
              <a:rPr lang="zh-TW" altLang="en-US" dirty="0" smtClean="0"/>
              <a:t>管道</a:t>
            </a:r>
            <a:endParaRPr lang="zh-TW" altLang="en-US" dirty="0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6653175" y="5424601"/>
            <a:ext cx="1588687" cy="8632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659562" y="3930295"/>
            <a:ext cx="1604421" cy="1969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584416" y="3342797"/>
            <a:ext cx="2279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rPr>
              <a:t>所有志願</a:t>
            </a:r>
            <a:endParaRPr lang="en-US" altLang="zh-TW" sz="1600" b="1" dirty="0">
              <a:solidFill>
                <a:srgbClr val="CC0000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eaLnBrk="1" hangingPunct="1"/>
            <a:r>
              <a:rPr lang="zh-TW" altLang="en-US" sz="1600" b="1" dirty="0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rPr>
              <a:t>通通未錄取</a:t>
            </a:r>
          </a:p>
        </p:txBody>
      </p:sp>
      <p:sp>
        <p:nvSpPr>
          <p:cNvPr id="30" name="標題 1"/>
          <p:cNvSpPr txBox="1">
            <a:spLocks/>
          </p:cNvSpPr>
          <p:nvPr/>
        </p:nvSpPr>
        <p:spPr>
          <a:xfrm>
            <a:off x="-36512" y="-1"/>
            <a:ext cx="5040560" cy="1052737"/>
          </a:xfrm>
          <a:prstGeom prst="homePlate">
            <a:avLst/>
          </a:prstGeom>
          <a:solidFill>
            <a:srgbClr val="F3DC89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36" name="標題 1"/>
          <p:cNvSpPr txBox="1">
            <a:spLocks/>
          </p:cNvSpPr>
          <p:nvPr/>
        </p:nvSpPr>
        <p:spPr>
          <a:xfrm>
            <a:off x="107504" y="115866"/>
            <a:ext cx="4655538" cy="792854"/>
          </a:xfrm>
          <a:prstGeom prst="homePlate">
            <a:avLst/>
          </a:prstGeom>
          <a:solidFill>
            <a:srgbClr val="FFC000"/>
          </a:solidFill>
          <a:ln w="28575">
            <a:solidFill>
              <a:srgbClr val="C0000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技優甄審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招生流程圖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3635896" y="1699988"/>
            <a:ext cx="2" cy="288925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635896" y="3430364"/>
            <a:ext cx="0" cy="287338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3635896" y="2636613"/>
            <a:ext cx="0" cy="288925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3635896" y="4149501"/>
            <a:ext cx="0" cy="287338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635896" y="4941168"/>
            <a:ext cx="0" cy="287338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55650" y="5953596"/>
            <a:ext cx="5897525" cy="3953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錄取生報到截止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(7/8)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V="1">
            <a:off x="6647315" y="6104412"/>
            <a:ext cx="1166492" cy="7929"/>
          </a:xfrm>
          <a:prstGeom prst="line">
            <a:avLst/>
          </a:prstGeom>
          <a:ln w="57150">
            <a:solidFill>
              <a:srgbClr val="D8D066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749950" y="5733256"/>
            <a:ext cx="1278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 smtClean="0">
                <a:solidFill>
                  <a:srgbClr val="CC0000"/>
                </a:solidFill>
                <a:latin typeface="Arial Unicode MS" pitchFamily="34" charset="-120"/>
                <a:ea typeface="Arial Unicode MS" pitchFamily="34" charset="-120"/>
              </a:rPr>
              <a:t>放棄報到</a:t>
            </a:r>
            <a:endParaRPr lang="zh-TW" altLang="en-US" sz="1600" b="1" dirty="0">
              <a:solidFill>
                <a:srgbClr val="CC0000"/>
              </a:solidFill>
              <a:latin typeface="Arial Unicode MS" pitchFamily="34" charset="-120"/>
              <a:ea typeface="Arial Unicode MS" pitchFamily="34" charset="-120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3648482" y="5645858"/>
            <a:ext cx="0" cy="287338"/>
          </a:xfrm>
          <a:prstGeom prst="line">
            <a:avLst/>
          </a:prstGeom>
          <a:ln w="25400" cmpd="sng">
            <a:solidFill>
              <a:srgbClr val="4D4D4D"/>
            </a:solidFill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07504" y="5652684"/>
            <a:ext cx="2010214" cy="1021556"/>
          </a:xfrm>
          <a:prstGeom prst="wedgeRoundRectCallout">
            <a:avLst>
              <a:gd name="adj1" fmla="val 67356"/>
              <a:gd name="adj2" fmla="val 2053"/>
              <a:gd name="adj3" fmla="val 16667"/>
            </a:avLst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如果技優、甄選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錄取，要擇一報到喔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956376" cy="1861602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/>
            </a:pPr>
            <a:r>
              <a:rPr lang="zh-TW" altLang="en-US" sz="5400" b="1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Oswald"/>
              </a:rPr>
              <a:t>四技二專</a:t>
            </a:r>
            <a:r>
              <a:rPr lang="en-US" altLang="zh-TW" sz="5400" b="1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Oswald"/>
              </a:rPr>
              <a:t/>
            </a:r>
            <a:br>
              <a:rPr lang="en-US" altLang="zh-TW" sz="5400" b="1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Oswald"/>
              </a:rPr>
            </a:br>
            <a:r>
              <a:rPr lang="zh-TW" altLang="en-US" sz="5400" b="1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Oswald"/>
              </a:rPr>
              <a:t>其他招生管道</a:t>
            </a:r>
          </a:p>
        </p:txBody>
      </p:sp>
    </p:spTree>
    <p:extLst>
      <p:ext uri="{BB962C8B-B14F-4D97-AF65-F5344CB8AC3E}">
        <p14:creationId xmlns:p14="http://schemas.microsoft.com/office/powerpoint/2010/main" val="348723578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-36512" y="-1"/>
            <a:ext cx="4968552" cy="1052737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15866"/>
            <a:ext cx="4589030" cy="792854"/>
          </a:xfrm>
          <a:prstGeom prst="homePlat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1463"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其他招生管道</a:t>
            </a:r>
            <a:endParaRPr kumimoji="0"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547664" y="1412775"/>
            <a:ext cx="7524328" cy="494040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日間部、進修部 單獨招生管道</a:t>
            </a:r>
            <a:endParaRPr kumimoji="0" lang="en-US" altLang="zh-TW" sz="2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身心障礙學生</a:t>
            </a:r>
            <a:r>
              <a:rPr kumimoji="0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升學大專校院甄試</a:t>
            </a:r>
            <a:r>
              <a:rPr kumimoji="0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招生</a:t>
            </a:r>
            <a:r>
              <a:rPr kumimoji="0"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kumimoji="0"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國立中央大學主辦</a:t>
            </a:r>
            <a:r>
              <a:rPr kumimoji="0"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kumimoji="0"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             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https://enable.ncu.edu.tw/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運動績優學生招生</a:t>
            </a:r>
            <a:r>
              <a:rPr kumimoji="0"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kumimoji="0"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國立臺灣體育運動大學主辦</a:t>
            </a:r>
            <a:r>
              <a:rPr kumimoji="0"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kumimoji="0"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/>
            </a:r>
            <a:br>
              <a:rPr kumimoji="0"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</a:b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http://issport.camel.ntupes.edu.tw/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雙軌訓練旗艦計畫專班招生</a:t>
            </a:r>
            <a:r>
              <a: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https://www.dual.nat.gov.tw/</a:t>
            </a:r>
            <a:endParaRPr kumimoji="0"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產學攜手合作計畫專班招生</a:t>
            </a:r>
            <a:r>
              <a: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https://iacp.me.ntnu.edu.tw/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產學訓專班招生</a:t>
            </a:r>
            <a:r>
              <a: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https://ttms.etraining.gov.tw/eYVTR/</a:t>
            </a:r>
            <a:endParaRPr kumimoji="0"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藝術群單獨招生</a:t>
            </a:r>
            <a:endParaRPr kumimoji="0" lang="en-US" altLang="zh-TW" sz="2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188450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內容版面配置區 2"/>
          <p:cNvSpPr txBox="1">
            <a:spLocks noGrp="1"/>
          </p:cNvSpPr>
          <p:nvPr>
            <p:ph idx="1"/>
          </p:nvPr>
        </p:nvSpPr>
        <p:spPr>
          <a:xfrm>
            <a:off x="1475656" y="1268760"/>
            <a:ext cx="7560840" cy="5328592"/>
          </a:xfrm>
        </p:spPr>
        <p:txBody>
          <a:bodyPr anchor="t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由各招生學校自行辦理單獨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招生，其招生方式、招生日程、報名方式、是否採計統測、成績採計方式及相關規定均詳列於招生簡章。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單獨招生報名作業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到日間部聯合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登記分發入學管道放榜後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(8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月上旬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截止，招生期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程最遲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至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月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開學日前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辦理完畢。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考生報名申請校數不限制，但若有錄取多所校系時，請務必審慎考量所欲就讀之學校系組，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擇一辦理報到。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部分進修部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上課時間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並非全部於晚上排課，有些會在下午、週六、日或於週間安排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1~2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日上課之班別，請考生報名前注意上課時間是否符合本身理想。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應屆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高中生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不能報名二專招生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，但可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報名四技進修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部</a:t>
            </a:r>
            <a:r>
              <a:rPr lang="en-US" altLang="zh-TW" b="1" dirty="0" smtClean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國立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科大有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10%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名額限制、私立科大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無名額限制</a:t>
            </a:r>
            <a:r>
              <a:rPr lang="en-US" altLang="zh-TW" b="1" dirty="0" smtClean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-36512" y="-1"/>
            <a:ext cx="5760640" cy="1052737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07504" y="115866"/>
            <a:ext cx="5320615" cy="792854"/>
          </a:xfrm>
          <a:prstGeom prst="homePlat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1463"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其他招生管道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招生簡介</a:t>
            </a:r>
            <a:endParaRPr kumimoji="0" lang="zh-TW" altLang="en-US" sz="12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028310895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547813" y="1916113"/>
            <a:ext cx="5903912" cy="50482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下載各校單獨招生簡章並詳閱內容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547813" y="2708275"/>
            <a:ext cx="5903912" cy="5048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依簡章規定時間報名及繳交資料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>
            <a:off x="4500563" y="24209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>
            <a:off x="4500563" y="32131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>
            <a:off x="1547813" y="3502025"/>
            <a:ext cx="5903912" cy="504825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招生學校辦理甄試項目及核算總成績</a:t>
            </a:r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1547813" y="4294188"/>
            <a:ext cx="2736850" cy="431800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公告正備取名單</a:t>
            </a:r>
          </a:p>
        </p:txBody>
      </p:sp>
      <p:sp>
        <p:nvSpPr>
          <p:cNvPr id="61450" name="Line 9"/>
          <p:cNvSpPr>
            <a:spLocks noChangeShapeType="1"/>
          </p:cNvSpPr>
          <p:nvPr/>
        </p:nvSpPr>
        <p:spPr bwMode="auto">
          <a:xfrm>
            <a:off x="2916238" y="40052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6084888" y="40052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2916238" y="47259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1547813" y="5013325"/>
            <a:ext cx="5903912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錄取生報到</a:t>
            </a:r>
          </a:p>
        </p:txBody>
      </p:sp>
      <p:sp>
        <p:nvSpPr>
          <p:cNvPr id="61454" name="Rectangle 8"/>
          <p:cNvSpPr>
            <a:spLocks noChangeArrowheads="1"/>
          </p:cNvSpPr>
          <p:nvPr/>
        </p:nvSpPr>
        <p:spPr bwMode="auto">
          <a:xfrm>
            <a:off x="4716463" y="4294188"/>
            <a:ext cx="2735262" cy="431800"/>
          </a:xfrm>
          <a:prstGeom prst="round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辦理現場登記分發</a:t>
            </a:r>
          </a:p>
        </p:txBody>
      </p:sp>
      <p:sp>
        <p:nvSpPr>
          <p:cNvPr id="61455" name="Line 12"/>
          <p:cNvSpPr>
            <a:spLocks noChangeShapeType="1"/>
          </p:cNvSpPr>
          <p:nvPr/>
        </p:nvSpPr>
        <p:spPr bwMode="auto">
          <a:xfrm>
            <a:off x="6084888" y="47259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-36512" y="-1"/>
            <a:ext cx="6121400" cy="1052737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107504" y="115866"/>
            <a:ext cx="5653818" cy="792854"/>
          </a:xfrm>
          <a:prstGeom prst="homePlat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1463"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其他招生管道</a:t>
            </a:r>
            <a:r>
              <a:rPr kumimoji="0" lang="zh-TW" altLang="en-US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招生流程圖</a:t>
            </a:r>
            <a:endParaRPr kumimoji="0" lang="zh-TW" altLang="en-US" sz="12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516216" y="1052736"/>
            <a:ext cx="2016224" cy="715089"/>
          </a:xfrm>
          <a:prstGeom prst="wedgeRoundRectCallout">
            <a:avLst>
              <a:gd name="adj1" fmla="val -47726"/>
              <a:gd name="adj2" fmla="val 88674"/>
              <a:gd name="adj3" fmla="val 16667"/>
            </a:avLst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到各校網站或到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1701018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6778"/>
            <a:ext cx="6840760" cy="1069514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/>
            </a:pPr>
            <a:r>
              <a:rPr lang="zh-TW" altLang="en-US" sz="48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Oswald"/>
              </a:rPr>
              <a:t>查詢考試與招生資訊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idx="1"/>
          </p:nvPr>
        </p:nvSpPr>
        <p:spPr>
          <a:xfrm>
            <a:off x="611560" y="1340768"/>
            <a:ext cx="6466066" cy="4919414"/>
          </a:xfrm>
        </p:spPr>
        <p:txBody>
          <a:bodyPr anchor="t">
            <a:noAutofit/>
          </a:bodyPr>
          <a:lstStyle/>
          <a:p>
            <a:pPr marL="2057400" eaLnBrk="1" hangingPunct="1">
              <a:spcBef>
                <a:spcPts val="60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技專校院入學測驗中心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2957513" eaLnBrk="1" hangingPunct="1">
              <a:spcBef>
                <a:spcPts val="600"/>
              </a:spcBef>
              <a:buClr>
                <a:schemeClr val="tx1"/>
              </a:buClr>
              <a:tabLst>
                <a:tab pos="1971675" algn="l"/>
              </a:tabLst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http://www.tcte.edu.tw/</a:t>
            </a:r>
          </a:p>
          <a:p>
            <a:pPr algn="r" eaLnBrk="1" hangingPunct="1">
              <a:spcBef>
                <a:spcPts val="600"/>
              </a:spcBef>
              <a:buClr>
                <a:schemeClr val="tx1"/>
              </a:buClr>
            </a:pPr>
            <a:r>
              <a:rPr lang="zh-TW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技專校院招生策略委員會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/>
            </a:r>
            <a:b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</a:b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http://www.techadmi.edu.tw/</a:t>
            </a:r>
          </a:p>
          <a:p>
            <a:pPr algn="r">
              <a:buClr>
                <a:schemeClr val="tx1"/>
              </a:buClr>
            </a:pPr>
            <a:r>
              <a:rPr lang="zh-TW" altLang="en-US" sz="5400" b="1" dirty="0">
                <a:solidFill>
                  <a:srgbClr val="130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技訊網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查詢各入學管道招生資訊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https://techexpo.moe.edu.tw/search/</a:t>
            </a:r>
          </a:p>
          <a:p>
            <a:pPr algn="r">
              <a:buClr>
                <a:schemeClr val="tx1"/>
              </a:buClr>
            </a:pP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報名聯合招生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技專校院招生委員會聯合會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-https://www.jctv.ntut.edu.tw/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26" y="1273503"/>
            <a:ext cx="1274286" cy="12742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10" y="2532825"/>
            <a:ext cx="1274286" cy="12742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418" y="3807111"/>
            <a:ext cx="1274286" cy="127428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44" y="5253644"/>
            <a:ext cx="1259322" cy="125932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627312" y="584129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Line 4"/>
          <p:cNvSpPr>
            <a:spLocks noChangeShapeType="1"/>
          </p:cNvSpPr>
          <p:nvPr/>
        </p:nvSpPr>
        <p:spPr bwMode="auto">
          <a:xfrm>
            <a:off x="2652707" y="584129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3620200" y="584000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Line 4"/>
          <p:cNvSpPr>
            <a:spLocks noChangeShapeType="1"/>
          </p:cNvSpPr>
          <p:nvPr/>
        </p:nvSpPr>
        <p:spPr bwMode="auto">
          <a:xfrm>
            <a:off x="4572000" y="5847324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Line 4"/>
          <p:cNvSpPr>
            <a:spLocks noChangeShapeType="1"/>
          </p:cNvSpPr>
          <p:nvPr/>
        </p:nvSpPr>
        <p:spPr bwMode="auto">
          <a:xfrm>
            <a:off x="5580112" y="584263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6546745" y="584343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7405601" y="584263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>
            <a:off x="8442319" y="584263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1729387" y="584129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7" name="Line 4"/>
          <p:cNvSpPr>
            <a:spLocks noChangeShapeType="1"/>
          </p:cNvSpPr>
          <p:nvPr/>
        </p:nvSpPr>
        <p:spPr bwMode="auto">
          <a:xfrm flipH="1">
            <a:off x="636563" y="2624481"/>
            <a:ext cx="1" cy="4243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1298341" y="1635465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6067276" y="1628800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4157812" y="2062187"/>
            <a:ext cx="3661138" cy="5746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學測成績</a:t>
            </a:r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107504" y="5024462"/>
            <a:ext cx="1070466" cy="946150"/>
          </a:xfrm>
          <a:prstGeom prst="roundRect">
            <a:avLst/>
          </a:prstGeom>
          <a:solidFill>
            <a:srgbClr val="F4E784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6068470" y="3049612"/>
            <a:ext cx="867289" cy="1590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國際或全國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技藝技能競賽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名獲獎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正備取國手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6" name="Rectangle 15"/>
          <p:cNvSpPr>
            <a:spLocks noChangeArrowheads="1"/>
          </p:cNvSpPr>
          <p:nvPr/>
        </p:nvSpPr>
        <p:spPr bwMode="auto">
          <a:xfrm>
            <a:off x="1226826" y="5012176"/>
            <a:ext cx="1050693" cy="936719"/>
          </a:xfrm>
          <a:prstGeom prst="round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</a:t>
            </a: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207681" y="5024463"/>
            <a:ext cx="825038" cy="892730"/>
          </a:xfrm>
          <a:prstGeom prst="round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lang="en-US" altLang="zh-TW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</a:t>
            </a:r>
          </a:p>
          <a:p>
            <a:pPr algn="ctr"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636563" y="4640312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 flipH="1">
            <a:off x="3275693" y="1649437"/>
            <a:ext cx="1" cy="1399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1" name="Line 20"/>
          <p:cNvSpPr>
            <a:spLocks noChangeShapeType="1"/>
          </p:cNvSpPr>
          <p:nvPr/>
        </p:nvSpPr>
        <p:spPr bwMode="auto">
          <a:xfrm>
            <a:off x="6516216" y="2635275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4" name="Rectangle 9"/>
          <p:cNvSpPr>
            <a:spLocks noChangeArrowheads="1"/>
          </p:cNvSpPr>
          <p:nvPr/>
        </p:nvSpPr>
        <p:spPr bwMode="auto">
          <a:xfrm>
            <a:off x="6992635" y="3049612"/>
            <a:ext cx="891733" cy="1590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競賽得獎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乙級</a:t>
            </a:r>
            <a:r>
              <a:rPr lang="zh-TW" altLang="en-US" sz="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sz="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技術士證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8" name="Rectangle 8"/>
          <p:cNvSpPr>
            <a:spLocks noChangeArrowheads="1"/>
          </p:cNvSpPr>
          <p:nvPr/>
        </p:nvSpPr>
        <p:spPr bwMode="auto">
          <a:xfrm>
            <a:off x="6101073" y="5013349"/>
            <a:ext cx="879914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技優保送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>
            <a:off x="6546745" y="4643462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0" name="Rectangle 16"/>
          <p:cNvSpPr>
            <a:spLocks noChangeArrowheads="1"/>
          </p:cNvSpPr>
          <p:nvPr/>
        </p:nvSpPr>
        <p:spPr bwMode="auto">
          <a:xfrm>
            <a:off x="6999259" y="5013055"/>
            <a:ext cx="851868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1" name="Line 19"/>
          <p:cNvSpPr>
            <a:spLocks noChangeShapeType="1"/>
          </p:cNvSpPr>
          <p:nvPr/>
        </p:nvSpPr>
        <p:spPr bwMode="auto">
          <a:xfrm>
            <a:off x="7402607" y="465269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5" name="Rectangle 9"/>
          <p:cNvSpPr>
            <a:spLocks noChangeArrowheads="1"/>
          </p:cNvSpPr>
          <p:nvPr/>
        </p:nvSpPr>
        <p:spPr bwMode="auto">
          <a:xfrm>
            <a:off x="4067944" y="3049612"/>
            <a:ext cx="1008542" cy="1570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在校前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algn="ctr" eaLnBrk="1" hangingPunct="1"/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6" name="Rectangle 9"/>
          <p:cNvSpPr>
            <a:spLocks noChangeArrowheads="1"/>
          </p:cNvSpPr>
          <p:nvPr/>
        </p:nvSpPr>
        <p:spPr bwMode="auto">
          <a:xfrm>
            <a:off x="5152575" y="3048827"/>
            <a:ext cx="859585" cy="1570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t"/>
          <a:lstStyle/>
          <a:p>
            <a:pPr algn="ctr" eaLnBrk="1" hangingPunct="1"/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特殊經歷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實驗教育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青年儲蓄方案</a:t>
            </a:r>
            <a:endParaRPr lang="en-US" altLang="zh-TW" sz="105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7" name="Line 20"/>
          <p:cNvSpPr>
            <a:spLocks noChangeShapeType="1"/>
          </p:cNvSpPr>
          <p:nvPr/>
        </p:nvSpPr>
        <p:spPr bwMode="auto">
          <a:xfrm>
            <a:off x="5580112" y="2656143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8" name="Rectangle 8"/>
          <p:cNvSpPr>
            <a:spLocks noChangeArrowheads="1"/>
          </p:cNvSpPr>
          <p:nvPr/>
        </p:nvSpPr>
        <p:spPr bwMode="auto">
          <a:xfrm>
            <a:off x="4067944" y="5016524"/>
            <a:ext cx="1035062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校院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推甄入學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9" name="Line 17"/>
          <p:cNvSpPr>
            <a:spLocks noChangeShapeType="1"/>
          </p:cNvSpPr>
          <p:nvPr/>
        </p:nvSpPr>
        <p:spPr bwMode="auto">
          <a:xfrm>
            <a:off x="4572000" y="4640311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40" name="Rectangle 16"/>
          <p:cNvSpPr>
            <a:spLocks noChangeArrowheads="1"/>
          </p:cNvSpPr>
          <p:nvPr/>
        </p:nvSpPr>
        <p:spPr bwMode="auto">
          <a:xfrm>
            <a:off x="5151994" y="5012270"/>
            <a:ext cx="839778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41" name="Line 19"/>
          <p:cNvSpPr>
            <a:spLocks noChangeShapeType="1"/>
          </p:cNvSpPr>
          <p:nvPr/>
        </p:nvSpPr>
        <p:spPr bwMode="auto">
          <a:xfrm>
            <a:off x="5580112" y="4628948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7398334" y="2645593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2652707" y="3025038"/>
            <a:ext cx="1317386" cy="1615567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獨招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簡章要求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923828" y="2049805"/>
            <a:ext cx="1080119" cy="57467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參加</a:t>
            </a:r>
            <a:r>
              <a:rPr lang="zh-TW" altLang="en-US" sz="2000" b="1" dirty="0">
                <a:solidFill>
                  <a:srgbClr val="3333CC"/>
                </a:solidFill>
                <a:latin typeface="微軟正黑體" panose="020B0604030504040204" pitchFamily="34" charset="-120"/>
              </a:rPr>
              <a:t>學測</a:t>
            </a:r>
            <a:endParaRPr lang="en-US" altLang="zh-TW" sz="2000" b="1" dirty="0">
              <a:solidFill>
                <a:srgbClr val="3333CC"/>
              </a:solidFill>
              <a:latin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取得成績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8427883" y="1649437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7940775" y="3068661"/>
            <a:ext cx="1016810" cy="155131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  普通類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四技申請</a:t>
            </a: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入學資格者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8442319" y="2635274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7943266" y="4980567"/>
            <a:ext cx="1060681" cy="93662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>
            <a:off x="8442319" y="4622826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2312123" y="5012175"/>
            <a:ext cx="860333" cy="905017"/>
          </a:xfrm>
          <a:prstGeom prst="round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</a:t>
            </a:r>
          </a:p>
          <a:p>
            <a:pPr algn="ctr"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H="1">
            <a:off x="1754172" y="4628948"/>
            <a:ext cx="0" cy="3955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3" name="Line 6"/>
          <p:cNvSpPr>
            <a:spLocks noChangeShapeType="1"/>
          </p:cNvSpPr>
          <p:nvPr/>
        </p:nvSpPr>
        <p:spPr bwMode="auto">
          <a:xfrm>
            <a:off x="4536998" y="2656928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5811" y="3048827"/>
            <a:ext cx="1064303" cy="1567697"/>
          </a:xfrm>
          <a:prstGeom prst="roundRect">
            <a:avLst/>
          </a:prstGeom>
          <a:solidFill>
            <a:srgbClr val="F4E78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非應屆普通科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或青年儲蓄方案</a:t>
            </a:r>
            <a:endParaRPr lang="en-US" altLang="zh-TW" sz="11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142627" y="6273395"/>
            <a:ext cx="8896443" cy="42892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適性的科大生</a:t>
            </a:r>
          </a:p>
        </p:txBody>
      </p:sp>
      <p:sp>
        <p:nvSpPr>
          <p:cNvPr id="69" name="標題 1"/>
          <p:cNvSpPr txBox="1">
            <a:spLocks/>
          </p:cNvSpPr>
          <p:nvPr/>
        </p:nvSpPr>
        <p:spPr>
          <a:xfrm>
            <a:off x="1546473" y="254197"/>
            <a:ext cx="6321000" cy="627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>
              <a:spcBef>
                <a:spcPct val="0"/>
              </a:spcBef>
            </a:pPr>
            <a:r>
              <a:rPr kumimoji="0" lang="zh-TW" altLang="en-US" sz="40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升學管道流程圖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1238471" y="3048827"/>
            <a:ext cx="1064303" cy="160386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綜高學術學程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非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>
            <a:off x="1735921" y="2656142"/>
            <a:ext cx="0" cy="4125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113666" y="2070918"/>
            <a:ext cx="2414481" cy="574675"/>
          </a:xfrm>
          <a:prstGeom prst="roundRect">
            <a:avLst/>
          </a:prstGeom>
          <a:solidFill>
            <a:srgbClr val="F4E78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取得成績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107504" y="1161507"/>
            <a:ext cx="8896443" cy="500383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zh-TW" altLang="en-US" b="1" dirty="0">
              <a:solidFill>
                <a:srgbClr val="CC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肘形接點 2"/>
          <p:cNvCxnSpPr>
            <a:stCxn id="41" idx="2"/>
            <a:endCxn id="54" idx="0"/>
          </p:cNvCxnSpPr>
          <p:nvPr/>
        </p:nvCxnSpPr>
        <p:spPr>
          <a:xfrm rot="5400000">
            <a:off x="2841060" y="4541835"/>
            <a:ext cx="371570" cy="569110"/>
          </a:xfrm>
          <a:prstGeom prst="bentConnector3">
            <a:avLst>
              <a:gd name="adj1" fmla="val 5170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接點 56"/>
          <p:cNvCxnSpPr>
            <a:stCxn id="41" idx="2"/>
            <a:endCxn id="21517" idx="0"/>
          </p:cNvCxnSpPr>
          <p:nvPr/>
        </p:nvCxnSpPr>
        <p:spPr>
          <a:xfrm rot="16200000" flipH="1">
            <a:off x="3273871" y="4678134"/>
            <a:ext cx="383858" cy="308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81759" y="1285839"/>
            <a:ext cx="26019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應屆、非應屆畢業生及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</a:t>
            </a:r>
            <a:r>
              <a:rPr lang="en-US" altLang="zh-TW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6430853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 txBox="1">
            <a:spLocks noGrp="1"/>
          </p:cNvSpPr>
          <p:nvPr>
            <p:ph type="title"/>
          </p:nvPr>
        </p:nvSpPr>
        <p:spPr>
          <a:xfrm>
            <a:off x="709182" y="547321"/>
            <a:ext cx="7524328" cy="1069514"/>
          </a:xfrm>
          <a:prstGeom prst="rect">
            <a:avLst/>
          </a:prstGeom>
        </p:spPr>
        <p:txBody>
          <a:bodyPr/>
          <a:lstStyle/>
          <a:p>
            <a:r>
              <a:rPr lang="zh-TW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</a:rPr>
              <a:t>技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</a:rPr>
              <a:t>訊</a:t>
            </a:r>
            <a:r>
              <a:rPr lang="zh-TW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</a:rPr>
              <a:t>網  </a:t>
            </a:r>
            <a:r>
              <a:rPr lang="zh-TW" altLang="en-US" dirty="0">
                <a:latin typeface="Arial Unicode MS" pitchFamily="34" charset="-120"/>
                <a:ea typeface="Arial Unicode MS" pitchFamily="34" charset="-120"/>
              </a:rPr>
              <a:t>交叉查詢 </a:t>
            </a:r>
            <a:endParaRPr lang="zh-TW" altLang="en-US" sz="3000" b="1" dirty="0">
              <a:solidFill>
                <a:srgbClr val="3796BF"/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66563" name="內容版面配置區 2"/>
          <p:cNvSpPr txBox="1">
            <a:spLocks noGrp="1"/>
          </p:cNvSpPr>
          <p:nvPr>
            <p:ph idx="1"/>
          </p:nvPr>
        </p:nvSpPr>
        <p:spPr>
          <a:xfrm>
            <a:off x="791100" y="1533500"/>
            <a:ext cx="5377160" cy="4606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hlinkClick r:id="rId2"/>
              </a:rPr>
              <a:t>https://techexpo.moe.edu.tw/search/</a:t>
            </a:r>
            <a:endParaRPr lang="zh-TW" altLang="en-US" sz="24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Roboto Condensed"/>
              <a:sym typeface="Roboto Condensed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10867"/>
            <a:ext cx="4075810" cy="347642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772" y="2295064"/>
            <a:ext cx="3536429" cy="44172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47210" y="4503713"/>
            <a:ext cx="1224136" cy="129614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60" y="285259"/>
            <a:ext cx="1878115" cy="18781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632" y="2388256"/>
            <a:ext cx="3415764" cy="43531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46300" y="2407897"/>
            <a:ext cx="3536429" cy="238039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16016" y="5013175"/>
            <a:ext cx="2412578" cy="182138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870677" y="4019557"/>
            <a:ext cx="591945" cy="2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社工</a:t>
            </a:r>
          </a:p>
        </p:txBody>
      </p:sp>
    </p:spTree>
    <p:extLst>
      <p:ext uri="{BB962C8B-B14F-4D97-AF65-F5344CB8AC3E}">
        <p14:creationId xmlns:p14="http://schemas.microsoft.com/office/powerpoint/2010/main" val="2624407379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15616" y="1806735"/>
            <a:ext cx="7380709" cy="332367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  <a:t>以上各項招生日程、招生方式如有異動，以簡章及各招生委員會公告為準</a:t>
            </a:r>
            <a: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  <a:t/>
            </a: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</a:br>
            <a: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  <a:t/>
            </a: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</a:br>
            <a:r>
              <a:rPr lang="en-US" altLang="zh-TW" sz="4800" b="1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Arial Unicode MS" pitchFamily="34" charset="-120"/>
                <a:sym typeface="Oswald"/>
              </a:rPr>
              <a:t/>
            </a:r>
            <a:br>
              <a:rPr lang="en-US" altLang="zh-TW" sz="4800" b="1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Arial Unicode MS" pitchFamily="34" charset="-120"/>
                <a:sym typeface="Oswald"/>
              </a:rPr>
            </a:b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Arial Unicode MS" pitchFamily="34" charset="-120"/>
                <a:sym typeface="Oswald"/>
              </a:rPr>
              <a:t>                    感謝您的聆聽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5201084" y="5130405"/>
            <a:ext cx="3276364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buFont typeface="Arial" charset="0"/>
              <a:buNone/>
              <a:defRPr/>
            </a:pPr>
            <a:r>
              <a:rPr kumimoji="0" lang="zh-TW" altLang="en-US" b="1" kern="0" dirty="0">
                <a:solidFill>
                  <a:sysClr val="windowText" lastClr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技專校院招生策略委員會</a:t>
            </a:r>
            <a:endParaRPr kumimoji="0" lang="en-US" altLang="zh-TW" b="1" kern="0" dirty="0">
              <a:solidFill>
                <a:sysClr val="windowText" lastClr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44" y="5056985"/>
            <a:ext cx="480752" cy="48348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文字版面配置區 1"/>
          <p:cNvSpPr txBox="1">
            <a:spLocks/>
          </p:cNvSpPr>
          <p:nvPr/>
        </p:nvSpPr>
        <p:spPr>
          <a:xfrm>
            <a:off x="-20389" y="-5318"/>
            <a:ext cx="9164389" cy="871204"/>
          </a:xfrm>
          <a:prstGeom prst="rect">
            <a:avLst/>
          </a:prstGeom>
          <a:solidFill>
            <a:srgbClr val="DCF28A"/>
          </a:solidFill>
          <a:ln/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/>
            <a:r>
              <a:rPr kumimoji="0" lang="en-US" altLang="zh-TW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kumimoji="0"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kumimoji="0" lang="zh-TW" altLang="en-US" sz="4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  <a:endParaRPr kumimoji="0" lang="en-US" altLang="zh-TW" sz="4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463320" y="4137719"/>
            <a:ext cx="961090" cy="2531641"/>
          </a:xfrm>
          <a:prstGeom prst="roundRect">
            <a:avLst>
              <a:gd name="adj" fmla="val 11300"/>
            </a:avLst>
          </a:prstGeom>
          <a:noFill/>
          <a:ln w="57150">
            <a:solidFill>
              <a:srgbClr val="FFC000"/>
            </a:solidFill>
            <a:prstDash val="sysDash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4400" b="1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endParaRPr lang="en-US" altLang="zh-TW" sz="4400" b="1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4400" b="1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endParaRPr lang="en-US" altLang="zh-TW" sz="4400" b="1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439422" y="1052736"/>
            <a:ext cx="1007662" cy="2508739"/>
          </a:xfrm>
          <a:prstGeom prst="roundRect">
            <a:avLst/>
          </a:prstGeom>
          <a:noFill/>
          <a:ln w="57150">
            <a:solidFill>
              <a:srgbClr val="FF9999"/>
            </a:solidFill>
            <a:prstDash val="sysDash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</a:p>
        </p:txBody>
      </p:sp>
      <p:cxnSp>
        <p:nvCxnSpPr>
          <p:cNvPr id="52" name="直線接點 51"/>
          <p:cNvCxnSpPr/>
          <p:nvPr/>
        </p:nvCxnSpPr>
        <p:spPr>
          <a:xfrm>
            <a:off x="1601779" y="1414149"/>
            <a:ext cx="3092" cy="2244288"/>
          </a:xfrm>
          <a:prstGeom prst="line">
            <a:avLst/>
          </a:prstGeom>
          <a:ln w="38100">
            <a:solidFill>
              <a:srgbClr val="FF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文字版面配置區 1"/>
          <p:cNvSpPr txBox="1">
            <a:spLocks/>
          </p:cNvSpPr>
          <p:nvPr/>
        </p:nvSpPr>
        <p:spPr>
          <a:xfrm>
            <a:off x="2228967" y="1369853"/>
            <a:ext cx="1974004" cy="656402"/>
          </a:xfrm>
          <a:prstGeom prst="rect">
            <a:avLst/>
          </a:prstGeom>
          <a:solidFill>
            <a:srgbClr val="FFCCCC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12/21-25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2/5-8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2/18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2/26</a:t>
            </a:r>
            <a:endParaRPr kumimoji="0" lang="zh-TW" altLang="en-US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版面配置區 1"/>
          <p:cNvSpPr txBox="1">
            <a:spLocks/>
          </p:cNvSpPr>
          <p:nvPr/>
        </p:nvSpPr>
        <p:spPr>
          <a:xfrm>
            <a:off x="6948264" y="1916832"/>
            <a:ext cx="1944216" cy="792088"/>
          </a:xfrm>
          <a:prstGeom prst="rect">
            <a:avLst/>
          </a:prstGeom>
          <a:solidFill>
            <a:srgbClr val="FAE2F5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5/6-12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指定項目甄審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6/3-13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6/23-25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6/30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7/8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版面配置區 1"/>
          <p:cNvSpPr txBox="1">
            <a:spLocks/>
          </p:cNvSpPr>
          <p:nvPr/>
        </p:nvSpPr>
        <p:spPr>
          <a:xfrm>
            <a:off x="1583886" y="1369853"/>
            <a:ext cx="653482" cy="656402"/>
          </a:xfrm>
          <a:prstGeom prst="rect">
            <a:avLst/>
          </a:prstGeom>
          <a:solidFill>
            <a:srgbClr val="FF9999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文字版面配置區 1"/>
          <p:cNvSpPr txBox="1">
            <a:spLocks/>
          </p:cNvSpPr>
          <p:nvPr/>
        </p:nvSpPr>
        <p:spPr>
          <a:xfrm>
            <a:off x="6346680" y="1916832"/>
            <a:ext cx="653482" cy="792088"/>
          </a:xfrm>
          <a:prstGeom prst="rect">
            <a:avLst/>
          </a:prstGeom>
          <a:solidFill>
            <a:srgbClr val="FF99FF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版面配置區 1"/>
          <p:cNvSpPr txBox="1">
            <a:spLocks/>
          </p:cNvSpPr>
          <p:nvPr/>
        </p:nvSpPr>
        <p:spPr>
          <a:xfrm>
            <a:off x="2787526" y="2200346"/>
            <a:ext cx="1928490" cy="624568"/>
          </a:xfrm>
          <a:prstGeom prst="rect">
            <a:avLst/>
          </a:prstGeom>
          <a:solidFill>
            <a:srgbClr val="FAE2F5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1/4-7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1/18-20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1/26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版面配置區 1"/>
          <p:cNvSpPr txBox="1">
            <a:spLocks/>
          </p:cNvSpPr>
          <p:nvPr/>
        </p:nvSpPr>
        <p:spPr>
          <a:xfrm>
            <a:off x="2139387" y="2197132"/>
            <a:ext cx="653482" cy="633281"/>
          </a:xfrm>
          <a:prstGeom prst="rect">
            <a:avLst/>
          </a:prstGeom>
          <a:solidFill>
            <a:srgbClr val="FF99FF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技優保送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版面配置區 1"/>
          <p:cNvSpPr txBox="1">
            <a:spLocks/>
          </p:cNvSpPr>
          <p:nvPr/>
        </p:nvSpPr>
        <p:spPr>
          <a:xfrm>
            <a:off x="4202971" y="2927982"/>
            <a:ext cx="1977515" cy="621370"/>
          </a:xfrm>
          <a:prstGeom prst="rect">
            <a:avLst/>
          </a:prstGeom>
          <a:solidFill>
            <a:srgbClr val="D0FCD7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3/17-24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4/29-5/5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</a:t>
            </a: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5/17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文字版面配置區 1"/>
          <p:cNvSpPr txBox="1">
            <a:spLocks/>
          </p:cNvSpPr>
          <p:nvPr/>
        </p:nvSpPr>
        <p:spPr>
          <a:xfrm>
            <a:off x="3563888" y="2924944"/>
            <a:ext cx="653482" cy="621369"/>
          </a:xfrm>
          <a:prstGeom prst="rect">
            <a:avLst/>
          </a:prstGeom>
          <a:solidFill>
            <a:srgbClr val="92D050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1900"/>
              </a:lnSpc>
              <a:spcBef>
                <a:spcPts val="0"/>
              </a:spcBef>
            </a:pPr>
            <a:r>
              <a:rPr kumimoji="0" lang="zh-TW" altLang="en-US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科技繁星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4" name="直線接點 63"/>
          <p:cNvCxnSpPr/>
          <p:nvPr/>
        </p:nvCxnSpPr>
        <p:spPr>
          <a:xfrm>
            <a:off x="4211960" y="2921905"/>
            <a:ext cx="5683" cy="86230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H="1">
            <a:off x="2157052" y="2213458"/>
            <a:ext cx="1" cy="1575582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H="1">
            <a:off x="6363889" y="2197551"/>
            <a:ext cx="767" cy="1505113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文字版面配置區 1"/>
          <p:cNvSpPr txBox="1">
            <a:spLocks/>
          </p:cNvSpPr>
          <p:nvPr/>
        </p:nvSpPr>
        <p:spPr>
          <a:xfrm>
            <a:off x="2310600" y="4795651"/>
            <a:ext cx="1431470" cy="865597"/>
          </a:xfrm>
          <a:prstGeom prst="rect">
            <a:avLst/>
          </a:prstGeom>
          <a:solidFill>
            <a:srgbClr val="996633"/>
          </a:solidFill>
          <a:ln w="38100">
            <a:noFill/>
            <a:prstDash val="dash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3/22-25</a:t>
            </a:r>
            <a:endParaRPr kumimoji="0" lang="en-US" altLang="zh-TW" sz="12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二階複試</a:t>
            </a:r>
            <a:r>
              <a:rPr kumimoji="0" lang="en-US" altLang="zh-TW" sz="12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4/7-29</a:t>
            </a:r>
            <a:endParaRPr kumimoji="0" lang="en-US" altLang="zh-TW" sz="12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5/10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報到截止</a:t>
            </a:r>
            <a:r>
              <a:rPr kumimoji="0" lang="en-US" altLang="zh-TW" sz="12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en-US" altLang="zh-TW" sz="12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kumimoji="0" lang="en-US" altLang="zh-TW" sz="12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endParaRPr kumimoji="0" lang="zh-TW" altLang="en-US" sz="12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版面配置區 1"/>
          <p:cNvSpPr txBox="1">
            <a:spLocks/>
          </p:cNvSpPr>
          <p:nvPr/>
        </p:nvSpPr>
        <p:spPr>
          <a:xfrm>
            <a:off x="3700927" y="4795651"/>
            <a:ext cx="707048" cy="86559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</a:t>
            </a:r>
            <a:endParaRPr kumimoji="0" lang="en-US" altLang="zh-TW" sz="12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版面配置區 1"/>
          <p:cNvSpPr txBox="1">
            <a:spLocks/>
          </p:cNvSpPr>
          <p:nvPr/>
        </p:nvSpPr>
        <p:spPr>
          <a:xfrm>
            <a:off x="5589660" y="5621344"/>
            <a:ext cx="1934668" cy="1048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資格審查登錄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4/21-5/5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5/21-27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二階甄試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6/11-27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6/30-7/3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7/7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7/9-15</a:t>
            </a:r>
            <a:endParaRPr kumimoji="0" lang="zh-TW" altLang="en-US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文字版面配置區 1"/>
          <p:cNvSpPr txBox="1">
            <a:spLocks/>
          </p:cNvSpPr>
          <p:nvPr/>
        </p:nvSpPr>
        <p:spPr>
          <a:xfrm>
            <a:off x="4932040" y="5621344"/>
            <a:ext cx="663856" cy="1048016"/>
          </a:xfrm>
          <a:prstGeom prst="rect">
            <a:avLst/>
          </a:prstGeom>
          <a:solidFill>
            <a:srgbClr val="FF6600"/>
          </a:solidFill>
          <a:ln w="38100">
            <a:noFill/>
            <a:prstDash val="solid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版面配置區 1"/>
          <p:cNvSpPr txBox="1">
            <a:spLocks/>
          </p:cNvSpPr>
          <p:nvPr/>
        </p:nvSpPr>
        <p:spPr>
          <a:xfrm>
            <a:off x="7095509" y="4606124"/>
            <a:ext cx="1796972" cy="841110"/>
          </a:xfrm>
          <a:prstGeom prst="rect">
            <a:avLst/>
          </a:prstGeom>
          <a:solidFill>
            <a:srgbClr val="FFFFCC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資格審查登錄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/10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-6/9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7/8-7/19</a:t>
            </a:r>
            <a:endParaRPr kumimoji="0" lang="en-US" altLang="zh-TW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7/22-27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8/3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文字版面配置區 1"/>
          <p:cNvSpPr txBox="1">
            <a:spLocks/>
          </p:cNvSpPr>
          <p:nvPr/>
        </p:nvSpPr>
        <p:spPr>
          <a:xfrm>
            <a:off x="6444208" y="4606123"/>
            <a:ext cx="648072" cy="841111"/>
          </a:xfrm>
          <a:prstGeom prst="rect">
            <a:avLst/>
          </a:prstGeom>
          <a:solidFill>
            <a:srgbClr val="FFC000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endParaRPr kumimoji="0" lang="en-US" altLang="zh-TW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5" name="直線接點 94"/>
          <p:cNvCxnSpPr>
            <a:cxnSpLocks/>
          </p:cNvCxnSpPr>
          <p:nvPr/>
        </p:nvCxnSpPr>
        <p:spPr>
          <a:xfrm flipH="1">
            <a:off x="4381374" y="3938115"/>
            <a:ext cx="2" cy="170192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 flipH="1">
            <a:off x="6461328" y="3887315"/>
            <a:ext cx="1871" cy="13231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5557720" y="3887315"/>
            <a:ext cx="17418" cy="173520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7" name="向右箭號 106"/>
          <p:cNvSpPr/>
          <p:nvPr/>
        </p:nvSpPr>
        <p:spPr>
          <a:xfrm>
            <a:off x="1331640" y="3587078"/>
            <a:ext cx="7704855" cy="44473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流程圖: 接點 114"/>
          <p:cNvSpPr/>
          <p:nvPr/>
        </p:nvSpPr>
        <p:spPr>
          <a:xfrm>
            <a:off x="1507480" y="3591523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流程圖: 接點 115"/>
          <p:cNvSpPr/>
          <p:nvPr/>
        </p:nvSpPr>
        <p:spPr>
          <a:xfrm>
            <a:off x="3732214" y="3762112"/>
            <a:ext cx="144016" cy="14401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文字方塊 116"/>
          <p:cNvSpPr txBox="1"/>
          <p:nvPr/>
        </p:nvSpPr>
        <p:spPr>
          <a:xfrm>
            <a:off x="1590488" y="3657560"/>
            <a:ext cx="32504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8" name="文字版面配置區 1"/>
          <p:cNvSpPr txBox="1">
            <a:spLocks/>
          </p:cNvSpPr>
          <p:nvPr/>
        </p:nvSpPr>
        <p:spPr>
          <a:xfrm rot="10800000">
            <a:off x="1619672" y="3956406"/>
            <a:ext cx="1593796" cy="556569"/>
          </a:xfrm>
          <a:prstGeom prst="downArrowCallout">
            <a:avLst>
              <a:gd name="adj1" fmla="val 7287"/>
              <a:gd name="adj2" fmla="val 21365"/>
              <a:gd name="adj3" fmla="val 15923"/>
              <a:gd name="adj4" fmla="val 63026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spcBef>
                <a:spcPts val="0"/>
              </a:spcBef>
            </a:pPr>
            <a:endParaRPr kumimoji="0" lang="en-US" altLang="zh-TW" sz="16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9" name="流程圖: 接點 118"/>
          <p:cNvSpPr/>
          <p:nvPr/>
        </p:nvSpPr>
        <p:spPr>
          <a:xfrm>
            <a:off x="5892454" y="3753036"/>
            <a:ext cx="144016" cy="14401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流程圖: 接點 119"/>
          <p:cNvSpPr/>
          <p:nvPr/>
        </p:nvSpPr>
        <p:spPr>
          <a:xfrm>
            <a:off x="2509751" y="3596791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文字方塊 120"/>
          <p:cNvSpPr txBox="1"/>
          <p:nvPr/>
        </p:nvSpPr>
        <p:spPr>
          <a:xfrm>
            <a:off x="2613239" y="3658885"/>
            <a:ext cx="4071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2" name="流程圖: 接點 121"/>
          <p:cNvSpPr/>
          <p:nvPr/>
        </p:nvSpPr>
        <p:spPr>
          <a:xfrm>
            <a:off x="4596310" y="3573016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文字方塊 122"/>
          <p:cNvSpPr txBox="1"/>
          <p:nvPr/>
        </p:nvSpPr>
        <p:spPr>
          <a:xfrm>
            <a:off x="4684576" y="3641261"/>
            <a:ext cx="4071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4" name="流程圖: 接點 123"/>
          <p:cNvSpPr/>
          <p:nvPr/>
        </p:nvSpPr>
        <p:spPr>
          <a:xfrm>
            <a:off x="6828558" y="3583638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文字方塊 124"/>
          <p:cNvSpPr txBox="1"/>
          <p:nvPr/>
        </p:nvSpPr>
        <p:spPr>
          <a:xfrm>
            <a:off x="6918579" y="3645412"/>
            <a:ext cx="4001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6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1372591" y="415706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kumimoji="0" lang="en-US" altLang="zh-TW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1/22-23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8" name="流程圖: 接點 127"/>
          <p:cNvSpPr/>
          <p:nvPr/>
        </p:nvSpPr>
        <p:spPr>
          <a:xfrm>
            <a:off x="8043250" y="3745191"/>
            <a:ext cx="144016" cy="14401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流程圖: 接點 128"/>
          <p:cNvSpPr/>
          <p:nvPr/>
        </p:nvSpPr>
        <p:spPr>
          <a:xfrm>
            <a:off x="3542998" y="3588004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文字方塊 129"/>
          <p:cNvSpPr txBox="1"/>
          <p:nvPr/>
        </p:nvSpPr>
        <p:spPr>
          <a:xfrm>
            <a:off x="3646486" y="3650098"/>
            <a:ext cx="4071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3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1" name="流程圖: 接點 130"/>
          <p:cNvSpPr/>
          <p:nvPr/>
        </p:nvSpPr>
        <p:spPr>
          <a:xfrm>
            <a:off x="5705908" y="3573016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文字方塊 131"/>
          <p:cNvSpPr txBox="1"/>
          <p:nvPr/>
        </p:nvSpPr>
        <p:spPr>
          <a:xfrm>
            <a:off x="5809396" y="3635110"/>
            <a:ext cx="4071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5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3" name="流程圖: 接點 132"/>
          <p:cNvSpPr/>
          <p:nvPr/>
        </p:nvSpPr>
        <p:spPr>
          <a:xfrm>
            <a:off x="7877766" y="3591523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文字方塊 133"/>
          <p:cNvSpPr txBox="1"/>
          <p:nvPr/>
        </p:nvSpPr>
        <p:spPr>
          <a:xfrm>
            <a:off x="7981254" y="3653617"/>
            <a:ext cx="4071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7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0" name="向下箭號 49"/>
          <p:cNvSpPr/>
          <p:nvPr/>
        </p:nvSpPr>
        <p:spPr>
          <a:xfrm flipV="1">
            <a:off x="6084168" y="3906128"/>
            <a:ext cx="317035" cy="44513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矩形 126"/>
          <p:cNvSpPr/>
          <p:nvPr/>
        </p:nvSpPr>
        <p:spPr>
          <a:xfrm>
            <a:off x="5020680" y="4178320"/>
            <a:ext cx="1390738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統測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5/1-2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84168" y="960072"/>
            <a:ext cx="2831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招生日程請以正式簡章為準</a:t>
            </a:r>
            <a:endParaRPr lang="zh-TW" altLang="en-US" sz="1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500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445349"/>
              </p:ext>
            </p:extLst>
          </p:nvPr>
        </p:nvGraphicFramePr>
        <p:xfrm>
          <a:off x="35496" y="1124744"/>
          <a:ext cx="8964487" cy="5184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132">
                  <a:extLst>
                    <a:ext uri="{9D8B030D-6E8A-4147-A177-3AD203B41FA5}">
                      <a16:colId xmlns:a16="http://schemas.microsoft.com/office/drawing/2014/main" xmlns="" val="3766009804"/>
                    </a:ext>
                  </a:extLst>
                </a:gridCol>
                <a:gridCol w="1231869">
                  <a:extLst>
                    <a:ext uri="{9D8B030D-6E8A-4147-A177-3AD203B41FA5}">
                      <a16:colId xmlns:a16="http://schemas.microsoft.com/office/drawing/2014/main" xmlns="" val="3891385220"/>
                    </a:ext>
                  </a:extLst>
                </a:gridCol>
                <a:gridCol w="3241074">
                  <a:extLst>
                    <a:ext uri="{9D8B030D-6E8A-4147-A177-3AD203B41FA5}">
                      <a16:colId xmlns:a16="http://schemas.microsoft.com/office/drawing/2014/main" xmlns="" val="4214094318"/>
                    </a:ext>
                  </a:extLst>
                </a:gridCol>
                <a:gridCol w="947605">
                  <a:extLst>
                    <a:ext uri="{9D8B030D-6E8A-4147-A177-3AD203B41FA5}">
                      <a16:colId xmlns:a16="http://schemas.microsoft.com/office/drawing/2014/main" xmlns="" val="153436834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194047042"/>
                    </a:ext>
                  </a:extLst>
                </a:gridCol>
                <a:gridCol w="1547663">
                  <a:extLst>
                    <a:ext uri="{9D8B030D-6E8A-4147-A177-3AD203B41FA5}">
                      <a16:colId xmlns:a16="http://schemas.microsoft.com/office/drawing/2014/main" xmlns="" val="1614833707"/>
                    </a:ext>
                  </a:extLst>
                </a:gridCol>
              </a:tblGrid>
              <a:tr h="717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學制別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招生管道名稱</a:t>
                      </a:r>
                      <a:endParaRPr lang="zh-TW" sz="1400" b="1" kern="10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 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 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  <a:endParaRPr lang="en-US" altLang="zh-TW" sz="1800" b="1" kern="100" spc="-5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sz="1400" b="1" kern="10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623430"/>
                  </a:ext>
                </a:extLst>
              </a:tr>
              <a:tr h="638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</a:t>
                      </a: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薦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715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1204460"/>
                  </a:ext>
                </a:extLst>
              </a:tr>
              <a:tr h="638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高中生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519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8149521"/>
                  </a:ext>
                </a:extLst>
              </a:tr>
              <a:tr h="638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特才實驗組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青儲組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800" b="1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1800" b="1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375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392</a:t>
                      </a:r>
                      <a:r>
                        <a:rPr lang="en-US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495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9122335"/>
                  </a:ext>
                </a:extLst>
              </a:tr>
              <a:tr h="638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技優保送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204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4053226"/>
                  </a:ext>
                </a:extLst>
              </a:tr>
              <a:tr h="638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技優甄審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865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694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1944429"/>
                  </a:ext>
                </a:extLst>
              </a:tr>
              <a:tr h="638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一般組</a:t>
                      </a:r>
                      <a:r>
                        <a:rPr lang="en-US" alt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青儲組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en-US" altLang="zh-TW" sz="18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/38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18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8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898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/247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en-US" sz="18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8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457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/318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003461"/>
                  </a:ext>
                </a:extLst>
              </a:tr>
              <a:tr h="638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聯合登記分發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572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en-US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altLang="zh-TW" sz="18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473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531342"/>
                  </a:ext>
                </a:extLst>
              </a:tr>
            </a:tbl>
          </a:graphicData>
        </a:graphic>
      </p:graphicFrame>
      <p:sp>
        <p:nvSpPr>
          <p:cNvPr id="4" name="文字版面配置區 1"/>
          <p:cNvSpPr txBox="1">
            <a:spLocks/>
          </p:cNvSpPr>
          <p:nvPr/>
        </p:nvSpPr>
        <p:spPr>
          <a:xfrm>
            <a:off x="-20389" y="-5318"/>
            <a:ext cx="9164389" cy="871204"/>
          </a:xfrm>
          <a:prstGeom prst="rect">
            <a:avLst/>
          </a:prstGeom>
          <a:solidFill>
            <a:srgbClr val="DCF28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/>
            <a:r>
              <a:rPr kumimoji="0" lang="en-US" altLang="zh-TW" sz="3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kumimoji="0"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kumimoji="0" lang="zh-TW" altLang="en-US" sz="3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聯合招生管道招生名額</a:t>
            </a:r>
            <a:endParaRPr kumimoji="0" lang="en-US" altLang="zh-TW" sz="36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5651" y="6330807"/>
            <a:ext cx="6970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*本表人數不包含外加名額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學年度各類簡章</a:t>
            </a:r>
            <a:r>
              <a:rPr lang="en-US" altLang="zh-TW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12/10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已公告在聯合會網站</a:t>
            </a:r>
          </a:p>
        </p:txBody>
      </p:sp>
    </p:spTree>
    <p:extLst>
      <p:ext uri="{BB962C8B-B14F-4D97-AF65-F5344CB8AC3E}">
        <p14:creationId xmlns:p14="http://schemas.microsoft.com/office/powerpoint/2010/main" val="15568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標題 1"/>
          <p:cNvSpPr txBox="1">
            <a:spLocks noGrp="1"/>
          </p:cNvSpPr>
          <p:nvPr>
            <p:ph type="title"/>
          </p:nvPr>
        </p:nvSpPr>
        <p:spPr>
          <a:xfrm>
            <a:off x="2313366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4000" b="1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四技二專統一入學測驗</a:t>
            </a:r>
          </a:p>
        </p:txBody>
      </p:sp>
      <p:sp>
        <p:nvSpPr>
          <p:cNvPr id="22530" name="內容版面配置區 2"/>
          <p:cNvSpPr txBox="1">
            <a:spLocks noGrp="1"/>
          </p:cNvSpPr>
          <p:nvPr>
            <p:ph idx="1"/>
          </p:nvPr>
        </p:nvSpPr>
        <p:spPr>
          <a:xfrm>
            <a:off x="1619672" y="1954998"/>
            <a:ext cx="7128792" cy="4392488"/>
          </a:xfrm>
        </p:spPr>
        <p:txBody>
          <a:bodyPr anchor="t"/>
          <a:lstStyle/>
          <a:p>
            <a:pPr marL="342900" indent="-342900" eaLnBrk="1" hangingPunct="1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學校集體報名日期：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109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~12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23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個別網路報名日期：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109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~12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23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方式：應屆畢業生由學校集體報名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日期：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5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~5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2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六、日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</a:p>
          <a:p>
            <a:pPr marL="342900" indent="-342900" eaLnBrk="1" hangingPunct="1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科目：國文、英文、數學、專業科目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一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、專業科目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二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寄發准考證：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24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三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成績單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5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20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四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寄發、當日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15:00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起開放網路查詢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 eaLnBrk="1" hangingPunct="1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 eaLnBrk="1" hangingPunct="1">
              <a:spcBef>
                <a:spcPts val="363"/>
              </a:spcBef>
              <a:buSzTx/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2425700" lvl="2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  <a:hlinkClick r:id="rId2"/>
              </a:rPr>
              <a:t>http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  <a:hlinkClick r:id="rId2"/>
              </a:rPr>
              <a:t>://www.tcte.edu.tw/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2425700" lvl="2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電話：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05-5379000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轉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300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600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516216" y="1307944"/>
            <a:ext cx="2232248" cy="408623"/>
          </a:xfrm>
          <a:prstGeom prst="wedgeRoundRectCallout">
            <a:avLst>
              <a:gd name="adj1" fmla="val -50327"/>
              <a:gd name="adj2" fmla="val 8711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月發售下載</a:t>
            </a:r>
          </a:p>
        </p:txBody>
      </p:sp>
      <p:sp>
        <p:nvSpPr>
          <p:cNvPr id="8" name="矩形 7"/>
          <p:cNvSpPr/>
          <p:nvPr/>
        </p:nvSpPr>
        <p:spPr>
          <a:xfrm>
            <a:off x="1547664" y="1556792"/>
            <a:ext cx="12234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報        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3395" y="3244334"/>
            <a:ext cx="128112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         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5301208"/>
            <a:ext cx="128112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主辦單位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 flipH="1">
            <a:off x="611559" y="-28585"/>
            <a:ext cx="1701807" cy="1368564"/>
          </a:xfrm>
          <a:prstGeom prst="round2SameRect">
            <a:avLst>
              <a:gd name="adj1" fmla="val 0"/>
              <a:gd name="adj2" fmla="val 39935"/>
            </a:avLst>
          </a:pr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300192" y="3071455"/>
            <a:ext cx="1728192" cy="715089"/>
          </a:xfrm>
          <a:prstGeom prst="wedgeRoundRectCallout">
            <a:avLst>
              <a:gd name="adj1" fmla="val -73120"/>
              <a:gd name="adj2" fmla="val -5833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個人網路報名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14345"/>
            <a:ext cx="1060785" cy="1060785"/>
          </a:xfrm>
          <a:prstGeom prst="rect">
            <a:avLst/>
          </a:prstGeom>
        </p:spPr>
      </p:pic>
      <p:pic>
        <p:nvPicPr>
          <p:cNvPr id="13" name="image10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3395" y="5733256"/>
            <a:ext cx="2236517" cy="8526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標題 1"/>
          <p:cNvSpPr txBox="1">
            <a:spLocks noGrp="1"/>
          </p:cNvSpPr>
          <p:nvPr>
            <p:ph type="title"/>
          </p:nvPr>
        </p:nvSpPr>
        <p:spPr>
          <a:xfrm>
            <a:off x="2313366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3000" b="1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四技二專統一入學測驗 考試群類別</a:t>
            </a:r>
            <a:r>
              <a:rPr lang="en-US" altLang="zh-TW" sz="3000" b="1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-1</a:t>
            </a:r>
            <a:endParaRPr lang="zh-TW" altLang="en-US" sz="3000" b="1" dirty="0">
              <a:solidFill>
                <a:srgbClr val="3796B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</p:txBody>
      </p:sp>
      <p:sp>
        <p:nvSpPr>
          <p:cNvPr id="9" name="文字方塊 8"/>
          <p:cNvSpPr txBox="1"/>
          <p:nvPr/>
        </p:nvSpPr>
        <p:spPr>
          <a:xfrm flipH="1">
            <a:off x="611556" y="-27384"/>
            <a:ext cx="1701807" cy="1368564"/>
          </a:xfrm>
          <a:prstGeom prst="round2SameRect">
            <a:avLst>
              <a:gd name="adj1" fmla="val 0"/>
              <a:gd name="adj2" fmla="val 39935"/>
            </a:avLst>
          </a:pr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95336"/>
            <a:ext cx="8491063" cy="514003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139952" y="678597"/>
            <a:ext cx="403244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【20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3296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8d9c0f4788a30b86eccc9af779e1251e0a0fa71"/>
</p:tagLst>
</file>

<file path=ppt/theme/theme1.xml><?xml version="1.0" encoding="utf-8"?>
<a:theme xmlns:a="http://schemas.openxmlformats.org/drawingml/2006/main" name="Abstract-colorful-background-PowerPoint-Templates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Abstract-colorful-background-PowerPoint-Templates-Standard</Template>
  <TotalTime>70052</TotalTime>
  <Words>5548</Words>
  <Application>Microsoft Office PowerPoint</Application>
  <PresentationFormat>如螢幕大小 (4:3)</PresentationFormat>
  <Paragraphs>832</Paragraphs>
  <Slides>51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51</vt:i4>
      </vt:variant>
    </vt:vector>
  </HeadingPairs>
  <TitlesOfParts>
    <vt:vector size="53" baseType="lpstr">
      <vt:lpstr>Abstract-colorful-background-PowerPoint-Templates-Standard</vt:lpstr>
      <vt:lpstr>Custom Design</vt:lpstr>
      <vt:lpstr>四技二專多元入學</vt:lpstr>
      <vt:lpstr>簡報大綱</vt:lpstr>
      <vt:lpstr>四技二專 考試及招生簡介</vt:lpstr>
      <vt:lpstr>考招分離</vt:lpstr>
      <vt:lpstr>PowerPoint 簡報</vt:lpstr>
      <vt:lpstr>PowerPoint 簡報</vt:lpstr>
      <vt:lpstr>PowerPoint 簡報</vt:lpstr>
      <vt:lpstr>四技二專統一入學測驗</vt:lpstr>
      <vt:lpstr>四技二專統一入學測驗 考試群類別-1</vt:lpstr>
      <vt:lpstr>四技二專統一入學測驗 考試群類別-2</vt:lpstr>
      <vt:lpstr>四技二專統一入學測驗 考試群類別-3</vt:lpstr>
      <vt:lpstr>PowerPoint 簡報</vt:lpstr>
      <vt:lpstr>四技二專 主要聯合招生管道說明</vt:lpstr>
      <vt:lpstr>四技二專甄選入學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四技二專 日間部聯合登記分發</vt:lpstr>
      <vt:lpstr>PowerPoint 簡報</vt:lpstr>
      <vt:lpstr>PowerPoint 簡報</vt:lpstr>
      <vt:lpstr>科技校院 繁星計畫聯合推薦甄選</vt:lpstr>
      <vt:lpstr>PowerPoint 簡報</vt:lpstr>
      <vt:lpstr>PowerPoint 簡報</vt:lpstr>
      <vt:lpstr>PowerPoint 簡報</vt:lpstr>
      <vt:lpstr>四技日間部申請入學 聯合招生 (招收高中生)</vt:lpstr>
      <vt:lpstr>PowerPoint 簡報</vt:lpstr>
      <vt:lpstr>PowerPoint 簡報</vt:lpstr>
      <vt:lpstr>四技二專特殊選才 聯合招生</vt:lpstr>
      <vt:lpstr>PowerPoint 簡報</vt:lpstr>
      <vt:lpstr>PowerPoint 簡報</vt:lpstr>
      <vt:lpstr>PowerPoint 簡報</vt:lpstr>
      <vt:lpstr>PowerPoint 簡報</vt:lpstr>
      <vt:lpstr>四技二專 技優保送入學 技優甄審入學</vt:lpstr>
      <vt:lpstr>PowerPoint 簡報</vt:lpstr>
      <vt:lpstr>獲獎名次與等第對照表</vt:lpstr>
      <vt:lpstr>PowerPoint 簡報</vt:lpstr>
      <vt:lpstr>PowerPoint 簡報</vt:lpstr>
      <vt:lpstr>優待加分標準表-1</vt:lpstr>
      <vt:lpstr>優待加分標準表-2</vt:lpstr>
      <vt:lpstr>PowerPoint 簡報</vt:lpstr>
      <vt:lpstr>四技二專 其他招生管道</vt:lpstr>
      <vt:lpstr>PowerPoint 簡報</vt:lpstr>
      <vt:lpstr>PowerPoint 簡報</vt:lpstr>
      <vt:lpstr>PowerPoint 簡報</vt:lpstr>
      <vt:lpstr>查詢考試與招生資訊</vt:lpstr>
      <vt:lpstr>技訊網  交叉查詢 </vt:lpstr>
      <vt:lpstr>以上各項招生日程、招生方式如有異動，以簡章及各招生委員會公告為準                       感謝您的聆聽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Yukan</dc:creator>
  <cp:lastModifiedBy>袁學靖</cp:lastModifiedBy>
  <cp:revision>671</cp:revision>
  <cp:lastPrinted>2021-03-12T23:56:11Z</cp:lastPrinted>
  <dcterms:created xsi:type="dcterms:W3CDTF">2012-11-12T01:20:18Z</dcterms:created>
  <dcterms:modified xsi:type="dcterms:W3CDTF">2021-03-12T23:59:33Z</dcterms:modified>
</cp:coreProperties>
</file>